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09" r:id="rId1"/>
    <p:sldMasterId id="2147484426" r:id="rId2"/>
  </p:sldMasterIdLst>
  <p:notesMasterIdLst>
    <p:notesMasterId r:id="rId57"/>
  </p:notesMasterIdLst>
  <p:sldIdLst>
    <p:sldId id="256" r:id="rId3"/>
    <p:sldId id="257" r:id="rId4"/>
    <p:sldId id="283" r:id="rId5"/>
    <p:sldId id="258" r:id="rId6"/>
    <p:sldId id="288" r:id="rId7"/>
    <p:sldId id="287" r:id="rId8"/>
    <p:sldId id="328" r:id="rId9"/>
    <p:sldId id="325" r:id="rId10"/>
    <p:sldId id="324" r:id="rId11"/>
    <p:sldId id="326" r:id="rId12"/>
    <p:sldId id="329" r:id="rId13"/>
    <p:sldId id="259" r:id="rId14"/>
    <p:sldId id="294" r:id="rId15"/>
    <p:sldId id="295" r:id="rId16"/>
    <p:sldId id="296" r:id="rId17"/>
    <p:sldId id="272" r:id="rId18"/>
    <p:sldId id="297" r:id="rId19"/>
    <p:sldId id="286" r:id="rId20"/>
    <p:sldId id="298" r:id="rId21"/>
    <p:sldId id="266" r:id="rId22"/>
    <p:sldId id="299" r:id="rId23"/>
    <p:sldId id="300" r:id="rId24"/>
    <p:sldId id="267" r:id="rId25"/>
    <p:sldId id="301" r:id="rId26"/>
    <p:sldId id="302" r:id="rId27"/>
    <p:sldId id="276" r:id="rId28"/>
    <p:sldId id="323" r:id="rId29"/>
    <p:sldId id="303" r:id="rId30"/>
    <p:sldId id="291" r:id="rId31"/>
    <p:sldId id="275" r:id="rId32"/>
    <p:sldId id="304" r:id="rId33"/>
    <p:sldId id="305" r:id="rId34"/>
    <p:sldId id="278" r:id="rId35"/>
    <p:sldId id="293" r:id="rId36"/>
    <p:sldId id="279" r:id="rId37"/>
    <p:sldId id="306" r:id="rId38"/>
    <p:sldId id="307" r:id="rId39"/>
    <p:sldId id="292" r:id="rId40"/>
    <p:sldId id="308" r:id="rId41"/>
    <p:sldId id="321" r:id="rId42"/>
    <p:sldId id="310" r:id="rId43"/>
    <p:sldId id="327" r:id="rId44"/>
    <p:sldId id="311" r:id="rId45"/>
    <p:sldId id="274" r:id="rId46"/>
    <p:sldId id="313" r:id="rId47"/>
    <p:sldId id="263" r:id="rId48"/>
    <p:sldId id="314" r:id="rId49"/>
    <p:sldId id="315" r:id="rId50"/>
    <p:sldId id="322" r:id="rId51"/>
    <p:sldId id="316" r:id="rId52"/>
    <p:sldId id="317" r:id="rId53"/>
    <p:sldId id="318" r:id="rId54"/>
    <p:sldId id="330" r:id="rId55"/>
    <p:sldId id="320" r:id="rId5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7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notesMaster" Target="notesMasters/notesMaster1.xml"/><Relationship Id="rId58" Type="http://schemas.openxmlformats.org/officeDocument/2006/relationships/printerSettings" Target="printerSettings/printerSettings1.bin"/><Relationship Id="rId59" Type="http://schemas.openxmlformats.org/officeDocument/2006/relationships/presProps" Target="presProps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media/image1.jpeg>
</file>

<file path=ppt/media/image10.png>
</file>

<file path=ppt/media/image11.jpeg>
</file>

<file path=ppt/media/image12.tiff>
</file>

<file path=ppt/media/image13.tiff>
</file>

<file path=ppt/media/image14.tiff>
</file>

<file path=ppt/media/image16.png>
</file>

<file path=ppt/media/image17.png>
</file>

<file path=ppt/media/image18.png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9.tiff>
</file>

<file path=ppt/media/image3.png>
</file>

<file path=ppt/media/image30.tiff>
</file>

<file path=ppt/media/image31.jpeg>
</file>

<file path=ppt/media/image32.png>
</file>

<file path=ppt/media/image33.png>
</file>

<file path=ppt/media/image34.png>
</file>

<file path=ppt/media/image35.jpeg>
</file>

<file path=ppt/media/image36.tiff>
</file>

<file path=ppt/media/image37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66921-0FA6-2C4B-BDF6-A379A46028A9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4598CA-08F8-9144-9AA3-C49DD1F37F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541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598CA-08F8-9144-9AA3-C49DD1F37F4D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598CA-08F8-9144-9AA3-C49DD1F37F4D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500" y="1676401"/>
            <a:ext cx="8001000" cy="2424766"/>
          </a:xfrm>
        </p:spPr>
        <p:txBody>
          <a:bodyPr anchor="b" anchorCtr="0">
            <a:noAutofit/>
          </a:bodyPr>
          <a:lstStyle>
            <a:lvl1pPr>
              <a:defRPr sz="5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4419600"/>
            <a:ext cx="8001000" cy="1219200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B02A5-4FE5-49D9-9E24-09F23B90C450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standardRu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0" y="4191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434609"/>
            <a:ext cx="3749040" cy="1709928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2551176"/>
            <a:ext cx="3749040" cy="3145536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short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898" y="2305609"/>
            <a:ext cx="2495550" cy="9525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 descr="parAv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08222">
            <a:off x="6798020" y="538594"/>
            <a:ext cx="1808485" cy="516710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150174">
            <a:off x="4827538" y="836203"/>
            <a:ext cx="3657600" cy="4937760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2924825"/>
            <a:ext cx="8001000" cy="1709928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" y="4800600"/>
            <a:ext cx="8001000" cy="12192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shortRu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4225" y="4666129"/>
            <a:ext cx="2495550" cy="9525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355093">
            <a:off x="2359666" y="458370"/>
            <a:ext cx="4424669" cy="3079124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9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2 Pictures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1" name="Picture 10" descr="parAv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08222">
            <a:off x="6835967" y="278688"/>
            <a:ext cx="1695954" cy="4845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2924825"/>
            <a:ext cx="8001000" cy="1709928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" y="4800600"/>
            <a:ext cx="8001000" cy="12192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shortRul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4225" y="4666129"/>
            <a:ext cx="2495550" cy="9525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 descr="parAv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85255">
            <a:off x="2866028" y="3182426"/>
            <a:ext cx="1695954" cy="484558"/>
          </a:xfrm>
          <a:prstGeom prst="rect">
            <a:avLst/>
          </a:prstGeom>
        </p:spPr>
      </p:pic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 rot="150321">
            <a:off x="4329929" y="546774"/>
            <a:ext cx="4163077" cy="2961146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31750" dir="9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380673">
            <a:off x="699762" y="451178"/>
            <a:ext cx="4163077" cy="2961146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900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3480" y="4800600"/>
            <a:ext cx="3246120" cy="1188720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ctr">
              <a:spcAft>
                <a:spcPts val="300"/>
              </a:spcAft>
              <a:buNone/>
              <a:defRPr sz="2000">
                <a:solidFill>
                  <a:schemeClr val="tx1"/>
                </a:solidFill>
                <a:latin typeface="Mistral" pitchFamily="66" charset="0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 rot="253865">
            <a:off x="4415567" y="369110"/>
            <a:ext cx="3794703" cy="2729767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60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0973137">
            <a:off x="530124" y="631160"/>
            <a:ext cx="3837559" cy="2604282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9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 rot="470783">
            <a:off x="708565" y="3070624"/>
            <a:ext cx="3918749" cy="2827517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114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 rot="21240000">
            <a:off x="4717562" y="3396154"/>
            <a:ext cx="3474720" cy="1097280"/>
          </a:xfrm>
        </p:spPr>
        <p:txBody>
          <a:bodyPr vert="horz" lIns="91440" tIns="45720" rIns="91440" bIns="45720" rtlCol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spcAft>
                <a:spcPts val="300"/>
              </a:spcAft>
              <a:buNone/>
              <a:defRPr sz="2800" kern="1200">
                <a:solidFill>
                  <a:schemeClr val="tx1"/>
                </a:solidFill>
                <a:latin typeface="Mistral" pitchFamily="66" charset="0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4876800"/>
            <a:ext cx="3048000" cy="118872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300"/>
              </a:spcAft>
              <a:buNone/>
              <a:defRPr sz="2000" kern="1200">
                <a:solidFill>
                  <a:schemeClr val="tx1"/>
                </a:solidFill>
                <a:latin typeface="Mistral" pitchFamily="66" charset="0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Picture 14" descr="parAv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08222">
            <a:off x="7428515" y="2619243"/>
            <a:ext cx="1580737" cy="451639"/>
          </a:xfrm>
          <a:prstGeom prst="rect">
            <a:avLst/>
          </a:prstGeom>
        </p:spPr>
      </p:pic>
      <p:pic>
        <p:nvPicPr>
          <p:cNvPr id="11" name="Picture 10" descr="pictureStamp-Fra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22260">
            <a:off x="6339646" y="604321"/>
            <a:ext cx="1610332" cy="2025115"/>
          </a:xfrm>
          <a:prstGeom prst="rect">
            <a:avLst/>
          </a:prstGeom>
        </p:spPr>
      </p:pic>
      <p:pic>
        <p:nvPicPr>
          <p:cNvPr id="13" name="Picture 12" descr="pictureStamp-Fra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22260">
            <a:off x="4891846" y="985321"/>
            <a:ext cx="1610332" cy="2025115"/>
          </a:xfrm>
          <a:prstGeom prst="rect">
            <a:avLst/>
          </a:prstGeom>
        </p:spPr>
      </p:pic>
      <p:sp>
        <p:nvSpPr>
          <p:cNvPr id="16" name="Picture Placeholder 2"/>
          <p:cNvSpPr>
            <a:spLocks noGrp="1"/>
          </p:cNvSpPr>
          <p:nvPr>
            <p:ph type="pic" idx="14"/>
          </p:nvPr>
        </p:nvSpPr>
        <p:spPr>
          <a:xfrm rot="247118">
            <a:off x="5075220" y="1165774"/>
            <a:ext cx="1243584" cy="1664208"/>
          </a:xfrm>
          <a:solidFill>
            <a:srgbClr val="FFFFFF">
              <a:shade val="85000"/>
            </a:srgbClr>
          </a:solidFill>
          <a:ln w="114300" cap="sq">
            <a:noFill/>
            <a:miter lim="800000"/>
          </a:ln>
          <a:effectLst/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7" name="Picture Placeholder 2"/>
          <p:cNvSpPr>
            <a:spLocks noGrp="1"/>
          </p:cNvSpPr>
          <p:nvPr>
            <p:ph type="pic" idx="15"/>
          </p:nvPr>
        </p:nvSpPr>
        <p:spPr>
          <a:xfrm rot="271248">
            <a:off x="6523020" y="784774"/>
            <a:ext cx="1243584" cy="1664208"/>
          </a:xfrm>
          <a:solidFill>
            <a:srgbClr val="FFFFFF">
              <a:shade val="85000"/>
            </a:srgbClr>
          </a:solidFill>
          <a:ln w="114300" cap="sq">
            <a:noFill/>
            <a:miter lim="800000"/>
          </a:ln>
          <a:effectLst/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 rot="253865">
            <a:off x="4519045" y="2873698"/>
            <a:ext cx="3931920" cy="2834640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69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193488">
            <a:off x="610678" y="450635"/>
            <a:ext cx="3931920" cy="2834640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9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 rot="21240000">
            <a:off x="455724" y="3551615"/>
            <a:ext cx="3474720" cy="1097280"/>
          </a:xfrm>
        </p:spPr>
        <p:txBody>
          <a:bodyPr vert="horz" lIns="91440" tIns="45720" rIns="91440" bIns="45720" rtlCol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spcAft>
                <a:spcPts val="300"/>
              </a:spcAft>
              <a:buNone/>
              <a:defRPr sz="2800" kern="1200">
                <a:solidFill>
                  <a:schemeClr val="tx1"/>
                </a:solidFill>
                <a:latin typeface="Mistral" pitchFamily="66" charset="0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standard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1524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634" y="577849"/>
            <a:ext cx="1882589" cy="5461001"/>
          </a:xfrm>
        </p:spPr>
        <p:txBody>
          <a:bodyPr vert="eaVert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224" y="577849"/>
            <a:ext cx="5768788" cy="54610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vertical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2859" y="1562100"/>
            <a:ext cx="152400" cy="37338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500" y="1676401"/>
            <a:ext cx="8001000" cy="2424766"/>
          </a:xfrm>
        </p:spPr>
        <p:txBody>
          <a:bodyPr anchor="b" anchorCtr="0">
            <a:noAutofit/>
          </a:bodyPr>
          <a:lstStyle>
            <a:lvl1pPr>
              <a:defRPr sz="5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4419600"/>
            <a:ext cx="8001000" cy="1219200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8028C-3957-744A-B2F2-38ED6DF694FB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827C-56E9-8946-997A-3F827168E584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9" name="Picture 8" descr="standardRu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0" y="4191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8CFF4-BC0E-5044-9ECE-C9A5211F5818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E651E-E4D9-8744-A61B-6B7C4BD1F7A0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8" name="Picture 7" descr="standard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1524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500" y="2057401"/>
            <a:ext cx="8001000" cy="2424766"/>
          </a:xfrm>
        </p:spPr>
        <p:txBody>
          <a:bodyPr anchor="b" anchorCtr="0">
            <a:noAutofit/>
          </a:bodyPr>
          <a:lstStyle>
            <a:lvl1pPr>
              <a:defRPr sz="5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4800600"/>
            <a:ext cx="8001000" cy="1219200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236B-D0BD-104E-9AB1-3CC9A85373D3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80B4-587A-C042-9EBD-A23E02034A0F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9" name="Picture 8" descr="standardRu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0" y="4572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pictureStamp-Fra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66660">
            <a:off x="5138374" y="599839"/>
            <a:ext cx="1610332" cy="2025115"/>
          </a:xfrm>
          <a:prstGeom prst="rect">
            <a:avLst/>
          </a:prstGeom>
        </p:spPr>
      </p:pic>
      <p:pic>
        <p:nvPicPr>
          <p:cNvPr id="11" name="Picture 10" descr="pictureStamp-Fra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29776">
            <a:off x="2072772" y="555386"/>
            <a:ext cx="1610332" cy="2025115"/>
          </a:xfrm>
          <a:prstGeom prst="rect">
            <a:avLst/>
          </a:prstGeom>
        </p:spPr>
      </p:pic>
      <p:sp>
        <p:nvSpPr>
          <p:cNvPr id="12" name="Picture Placeholder 2"/>
          <p:cNvSpPr>
            <a:spLocks noGrp="1"/>
          </p:cNvSpPr>
          <p:nvPr>
            <p:ph type="pic" idx="14"/>
          </p:nvPr>
        </p:nvSpPr>
        <p:spPr>
          <a:xfrm rot="21254634">
            <a:off x="2256146" y="735839"/>
            <a:ext cx="1243584" cy="1664208"/>
          </a:xfrm>
          <a:solidFill>
            <a:srgbClr val="FFFFFF">
              <a:shade val="85000"/>
            </a:srgbClr>
          </a:solidFill>
          <a:ln w="114300" cap="sq">
            <a:noFill/>
            <a:miter lim="800000"/>
          </a:ln>
          <a:effectLst/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3" name="Picture Placeholder 2"/>
          <p:cNvSpPr>
            <a:spLocks noGrp="1"/>
          </p:cNvSpPr>
          <p:nvPr>
            <p:ph type="pic" idx="15"/>
          </p:nvPr>
        </p:nvSpPr>
        <p:spPr>
          <a:xfrm rot="21315648">
            <a:off x="5321748" y="780292"/>
            <a:ext cx="1243584" cy="1664208"/>
          </a:xfrm>
          <a:solidFill>
            <a:srgbClr val="FFFFFF">
              <a:shade val="85000"/>
            </a:srgbClr>
          </a:solidFill>
          <a:ln w="114300" cap="sq">
            <a:noFill/>
            <a:miter lim="800000"/>
          </a:ln>
          <a:effectLst/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pic>
        <p:nvPicPr>
          <p:cNvPr id="14" name="Picture 13" descr="pictureStamp-Fra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1790">
            <a:off x="3591963" y="936015"/>
            <a:ext cx="1610332" cy="2025115"/>
          </a:xfrm>
          <a:prstGeom prst="rect">
            <a:avLst/>
          </a:prstGeom>
        </p:spPr>
      </p:pic>
      <p:sp>
        <p:nvSpPr>
          <p:cNvPr id="17" name="Picture Placeholder 2"/>
          <p:cNvSpPr>
            <a:spLocks noGrp="1"/>
          </p:cNvSpPr>
          <p:nvPr>
            <p:ph type="pic" idx="17"/>
          </p:nvPr>
        </p:nvSpPr>
        <p:spPr>
          <a:xfrm rot="100778">
            <a:off x="3775337" y="1116468"/>
            <a:ext cx="1243584" cy="1664208"/>
          </a:xfrm>
          <a:solidFill>
            <a:srgbClr val="FFFFFF">
              <a:shade val="85000"/>
            </a:srgbClr>
          </a:solidFill>
          <a:ln w="114300" cap="sq">
            <a:noFill/>
            <a:miter lim="800000"/>
          </a:ln>
          <a:effectLst/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standard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1524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1282700"/>
            <a:ext cx="8001000" cy="1917700"/>
          </a:xfrm>
        </p:spPr>
        <p:txBody>
          <a:bodyPr anchor="b" anchorCtr="0">
            <a:noAutofit/>
          </a:bodyPr>
          <a:lstStyle>
            <a:lvl1pPr algn="ctr">
              <a:defRPr sz="5600" b="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1500" y="3644153"/>
            <a:ext cx="8001000" cy="833718"/>
          </a:xfrm>
        </p:spPr>
        <p:txBody>
          <a:bodyPr anchor="t" anchorCtr="0"/>
          <a:lstStyle>
            <a:lvl1pPr marL="0" indent="0" algn="ctr">
              <a:spcAft>
                <a:spcPts val="0"/>
              </a:spcAft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81F4E-609E-0D44-9DA5-82D29657829A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E65A9-EF2E-6341-BAA1-130519B1A492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9" name="Picture 8" descr="standard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33528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274638"/>
            <a:ext cx="80010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936751"/>
            <a:ext cx="3749040" cy="4102100"/>
          </a:xfrm>
        </p:spPr>
        <p:txBody>
          <a:bodyPr>
            <a:normAutofit/>
          </a:bodyPr>
          <a:lstStyle>
            <a:lvl1pPr>
              <a:spcAft>
                <a:spcPts val="1600"/>
              </a:spcAft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3460" y="1936751"/>
            <a:ext cx="3749040" cy="4102100"/>
          </a:xfrm>
        </p:spPr>
        <p:txBody>
          <a:bodyPr>
            <a:normAutofit/>
          </a:bodyPr>
          <a:lstStyle>
            <a:lvl1pPr>
              <a:spcAft>
                <a:spcPts val="1600"/>
              </a:spcAft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A8804-3FBD-2946-A2E5-D88CB6FAA9F4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6218C-DEB8-4843-A6A4-2DA635D1E6D3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9" name="Picture 8" descr="standard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1524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274638"/>
            <a:ext cx="80010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1500" y="1874838"/>
            <a:ext cx="3749040" cy="639762"/>
          </a:xfrm>
        </p:spPr>
        <p:txBody>
          <a:bodyPr anchor="ctr" anchorCtr="0">
            <a:noAutofit/>
          </a:bodyPr>
          <a:lstStyle>
            <a:lvl1pPr marL="0" indent="0" algn="ctr">
              <a:spcAft>
                <a:spcPts val="0"/>
              </a:spcAft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500" y="2590800"/>
            <a:ext cx="3749040" cy="3448050"/>
          </a:xfrm>
        </p:spPr>
        <p:txBody>
          <a:bodyPr>
            <a:normAutofit/>
          </a:bodyPr>
          <a:lstStyle>
            <a:lvl1pPr>
              <a:spcAft>
                <a:spcPts val="1400"/>
              </a:spcAft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3460" y="1874838"/>
            <a:ext cx="3749040" cy="639762"/>
          </a:xfrm>
        </p:spPr>
        <p:txBody>
          <a:bodyPr anchor="ctr" anchorCtr="0">
            <a:noAutofit/>
          </a:bodyPr>
          <a:lstStyle>
            <a:lvl1pPr marL="0" indent="0" algn="ctr">
              <a:spcAft>
                <a:spcPts val="0"/>
              </a:spcAft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3460" y="2590800"/>
            <a:ext cx="3749040" cy="3448050"/>
          </a:xfrm>
        </p:spPr>
        <p:txBody>
          <a:bodyPr>
            <a:normAutofit/>
          </a:bodyPr>
          <a:lstStyle>
            <a:lvl1pPr>
              <a:spcAft>
                <a:spcPts val="1400"/>
              </a:spcAft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754CB-0D6F-8348-96AB-2DBDC972FA8B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4467-104B-474A-980A-62709AC222B2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11" name="Picture 10" descr="standard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1524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BC654-1DA5-894D-8342-3DECD7C2DB33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FD854-1B67-C94D-96CE-F9B2C5481DF0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9D125-7DB9-5744-B015-D93A1738E8A3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C304F-CBB9-414A-8EF8-BCF8EF27768B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153" y="443752"/>
            <a:ext cx="3749040" cy="1707777"/>
          </a:xfrm>
        </p:spPr>
        <p:txBody>
          <a:bodyPr anchor="b">
            <a:noAutofit/>
          </a:bodyPr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7494" y="430306"/>
            <a:ext cx="3749040" cy="560854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2000"/>
            </a:lvl6pPr>
            <a:lvl7pPr marL="2290763" indent="-461963">
              <a:defRPr sz="2000"/>
            </a:lvl7pPr>
            <a:lvl8pPr marL="2290763" indent="-461963">
              <a:defRPr sz="2000"/>
            </a:lvl8pPr>
            <a:lvl9pPr marL="2290763" indent="-461963"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6153" y="2554940"/>
            <a:ext cx="3749040" cy="3146613"/>
          </a:xfrm>
        </p:spPr>
        <p:txBody>
          <a:bodyPr>
            <a:normAutofit/>
          </a:bodyPr>
          <a:lstStyle>
            <a:lvl1pPr marL="0" indent="0" algn="ctr">
              <a:spcAft>
                <a:spcPts val="1000"/>
              </a:spcAft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B0357-3E9F-4E44-85E1-FB8598704317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6F778-8061-EB42-B6E2-2EFF1EE7A2BA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9" name="Picture 8" descr="short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898" y="2305609"/>
            <a:ext cx="2495550" cy="9525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434609"/>
            <a:ext cx="3749040" cy="1709928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2551176"/>
            <a:ext cx="3749040" cy="3145536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Aft>
                <a:spcPts val="1000"/>
              </a:spcAft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58625-4914-EC47-B34F-095BDFF0621E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0CF20-4940-EC4E-AA56-82B3A29E7FF4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8" name="Picture 7" descr="short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898" y="2305609"/>
            <a:ext cx="2495550" cy="9525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 descr="parAv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08222">
            <a:off x="6798020" y="538594"/>
            <a:ext cx="1808485" cy="516710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150174">
            <a:off x="4827538" y="836203"/>
            <a:ext cx="3657600" cy="4937760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2924825"/>
            <a:ext cx="8001000" cy="1709928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" y="4800600"/>
            <a:ext cx="8001000" cy="12192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300"/>
              </a:spcAft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236B-D0BD-104E-9AB1-3CC9A85373D3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80B4-587A-C042-9EBD-A23E02034A0F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8" name="Picture 7" descr="shortRu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4225" y="4666129"/>
            <a:ext cx="2495550" cy="9525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355093">
            <a:off x="2359666" y="458370"/>
            <a:ext cx="4424669" cy="3079124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9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2 Pictures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1" name="Picture 10" descr="parAv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08222">
            <a:off x="6835967" y="278688"/>
            <a:ext cx="1695954" cy="4845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2924825"/>
            <a:ext cx="8001000" cy="1709928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" y="4800600"/>
            <a:ext cx="8001000" cy="12192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300"/>
              </a:spcAft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236B-D0BD-104E-9AB1-3CC9A85373D3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80B4-587A-C042-9EBD-A23E02034A0F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8" name="Picture 7" descr="shortRul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4225" y="4666129"/>
            <a:ext cx="2495550" cy="9525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 descr="parAv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85255">
            <a:off x="2866028" y="3182426"/>
            <a:ext cx="1695954" cy="484558"/>
          </a:xfrm>
          <a:prstGeom prst="rect">
            <a:avLst/>
          </a:prstGeom>
        </p:spPr>
      </p:pic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 rot="150321">
            <a:off x="4329929" y="546774"/>
            <a:ext cx="4163077" cy="2961146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31750" dir="9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380673">
            <a:off x="699762" y="451178"/>
            <a:ext cx="4163077" cy="2961146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900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3480" y="4800600"/>
            <a:ext cx="3246120" cy="1188720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ctr">
              <a:spcAft>
                <a:spcPts val="300"/>
              </a:spcAft>
              <a:buNone/>
              <a:defRPr sz="2000">
                <a:solidFill>
                  <a:schemeClr val="tx1"/>
                </a:solidFill>
                <a:latin typeface="Mistral" pitchFamily="66" charset="0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236B-D0BD-104E-9AB1-3CC9A85373D3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80B4-587A-C042-9EBD-A23E02034A0F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 rot="253865">
            <a:off x="4415567" y="369110"/>
            <a:ext cx="3794703" cy="2729767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60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0973137">
            <a:off x="530124" y="631160"/>
            <a:ext cx="3837559" cy="2604282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9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 rot="470783">
            <a:off x="708565" y="3070624"/>
            <a:ext cx="3918749" cy="2827517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114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 rot="21240000">
            <a:off x="4717562" y="3396154"/>
            <a:ext cx="3474720" cy="1097280"/>
          </a:xfrm>
        </p:spPr>
        <p:txBody>
          <a:bodyPr vert="horz" lIns="91440" tIns="45720" rIns="91440" bIns="45720" rtlCol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spcAft>
                <a:spcPts val="300"/>
              </a:spcAft>
              <a:buNone/>
              <a:defRPr sz="2800" kern="1200">
                <a:solidFill>
                  <a:schemeClr val="tx1"/>
                </a:solidFill>
                <a:latin typeface="Mistral" pitchFamily="66" charset="0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title style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500" y="2057401"/>
            <a:ext cx="8001000" cy="2424766"/>
          </a:xfrm>
        </p:spPr>
        <p:txBody>
          <a:bodyPr anchor="b" anchorCtr="0">
            <a:noAutofit/>
          </a:bodyPr>
          <a:lstStyle>
            <a:lvl1pPr>
              <a:defRPr sz="5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4800600"/>
            <a:ext cx="8001000" cy="1219200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standardRu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0" y="4572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pictureStamp-Fra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66660">
            <a:off x="5138374" y="599839"/>
            <a:ext cx="1610332" cy="2025115"/>
          </a:xfrm>
          <a:prstGeom prst="rect">
            <a:avLst/>
          </a:prstGeom>
        </p:spPr>
      </p:pic>
      <p:pic>
        <p:nvPicPr>
          <p:cNvPr id="11" name="Picture 10" descr="pictureStamp-Fra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29776">
            <a:off x="2072772" y="555386"/>
            <a:ext cx="1610332" cy="2025115"/>
          </a:xfrm>
          <a:prstGeom prst="rect">
            <a:avLst/>
          </a:prstGeom>
        </p:spPr>
      </p:pic>
      <p:sp>
        <p:nvSpPr>
          <p:cNvPr id="12" name="Picture Placeholder 2"/>
          <p:cNvSpPr>
            <a:spLocks noGrp="1"/>
          </p:cNvSpPr>
          <p:nvPr>
            <p:ph type="pic" idx="14"/>
          </p:nvPr>
        </p:nvSpPr>
        <p:spPr>
          <a:xfrm rot="21254634">
            <a:off x="2256146" y="735839"/>
            <a:ext cx="1243584" cy="1664208"/>
          </a:xfrm>
          <a:solidFill>
            <a:srgbClr val="FFFFFF">
              <a:shade val="85000"/>
            </a:srgbClr>
          </a:solidFill>
          <a:ln w="114300" cap="sq">
            <a:noFill/>
            <a:miter lim="800000"/>
          </a:ln>
          <a:effectLst/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3" name="Picture Placeholder 2"/>
          <p:cNvSpPr>
            <a:spLocks noGrp="1"/>
          </p:cNvSpPr>
          <p:nvPr>
            <p:ph type="pic" idx="15"/>
          </p:nvPr>
        </p:nvSpPr>
        <p:spPr>
          <a:xfrm rot="21315648">
            <a:off x="5321748" y="780292"/>
            <a:ext cx="1243584" cy="1664208"/>
          </a:xfrm>
          <a:solidFill>
            <a:srgbClr val="FFFFFF">
              <a:shade val="85000"/>
            </a:srgbClr>
          </a:solidFill>
          <a:ln w="114300" cap="sq">
            <a:noFill/>
            <a:miter lim="800000"/>
          </a:ln>
          <a:effectLst/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pic>
        <p:nvPicPr>
          <p:cNvPr id="14" name="Picture 13" descr="pictureStamp-Fra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1790">
            <a:off x="3591963" y="936015"/>
            <a:ext cx="1610332" cy="2025115"/>
          </a:xfrm>
          <a:prstGeom prst="rect">
            <a:avLst/>
          </a:prstGeom>
        </p:spPr>
      </p:pic>
      <p:sp>
        <p:nvSpPr>
          <p:cNvPr id="17" name="Picture Placeholder 2"/>
          <p:cNvSpPr>
            <a:spLocks noGrp="1"/>
          </p:cNvSpPr>
          <p:nvPr>
            <p:ph type="pic" idx="17"/>
          </p:nvPr>
        </p:nvSpPr>
        <p:spPr>
          <a:xfrm rot="100778">
            <a:off x="3775337" y="1116468"/>
            <a:ext cx="1243584" cy="1664208"/>
          </a:xfrm>
          <a:solidFill>
            <a:srgbClr val="FFFFFF">
              <a:shade val="85000"/>
            </a:srgbClr>
          </a:solidFill>
          <a:ln w="114300" cap="sq">
            <a:noFill/>
            <a:miter lim="800000"/>
          </a:ln>
          <a:effectLst/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TitlePag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4876800"/>
            <a:ext cx="3048000" cy="118872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300"/>
              </a:spcAft>
              <a:buNone/>
              <a:defRPr sz="2000" kern="1200">
                <a:solidFill>
                  <a:schemeClr val="tx1"/>
                </a:solidFill>
                <a:latin typeface="Mistral" pitchFamily="66" charset="0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236B-D0BD-104E-9AB1-3CC9A85373D3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780B4-587A-C042-9EBD-A23E02034A0F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15" name="Picture 14" descr="parAv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08222">
            <a:off x="7428515" y="2619243"/>
            <a:ext cx="1580737" cy="451639"/>
          </a:xfrm>
          <a:prstGeom prst="rect">
            <a:avLst/>
          </a:prstGeom>
        </p:spPr>
      </p:pic>
      <p:pic>
        <p:nvPicPr>
          <p:cNvPr id="11" name="Picture 10" descr="pictureStamp-Fra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22260">
            <a:off x="6339646" y="604321"/>
            <a:ext cx="1610332" cy="2025115"/>
          </a:xfrm>
          <a:prstGeom prst="rect">
            <a:avLst/>
          </a:prstGeom>
        </p:spPr>
      </p:pic>
      <p:pic>
        <p:nvPicPr>
          <p:cNvPr id="13" name="Picture 12" descr="pictureStamp-Fra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22260">
            <a:off x="4891846" y="985321"/>
            <a:ext cx="1610332" cy="2025115"/>
          </a:xfrm>
          <a:prstGeom prst="rect">
            <a:avLst/>
          </a:prstGeom>
        </p:spPr>
      </p:pic>
      <p:sp>
        <p:nvSpPr>
          <p:cNvPr id="16" name="Picture Placeholder 2"/>
          <p:cNvSpPr>
            <a:spLocks noGrp="1"/>
          </p:cNvSpPr>
          <p:nvPr>
            <p:ph type="pic" idx="14"/>
          </p:nvPr>
        </p:nvSpPr>
        <p:spPr>
          <a:xfrm rot="247118">
            <a:off x="5075220" y="1165774"/>
            <a:ext cx="1243584" cy="1664208"/>
          </a:xfrm>
          <a:solidFill>
            <a:srgbClr val="FFFFFF">
              <a:shade val="85000"/>
            </a:srgbClr>
          </a:solidFill>
          <a:ln w="114300" cap="sq">
            <a:noFill/>
            <a:miter lim="800000"/>
          </a:ln>
          <a:effectLst/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7" name="Picture Placeholder 2"/>
          <p:cNvSpPr>
            <a:spLocks noGrp="1"/>
          </p:cNvSpPr>
          <p:nvPr>
            <p:ph type="pic" idx="15"/>
          </p:nvPr>
        </p:nvSpPr>
        <p:spPr>
          <a:xfrm rot="271248">
            <a:off x="6523020" y="784774"/>
            <a:ext cx="1243584" cy="1664208"/>
          </a:xfrm>
          <a:solidFill>
            <a:srgbClr val="FFFFFF">
              <a:shade val="85000"/>
            </a:srgbClr>
          </a:solidFill>
          <a:ln w="114300" cap="sq">
            <a:noFill/>
            <a:miter lim="800000"/>
          </a:ln>
          <a:effectLst/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 rot="253865">
            <a:off x="4519045" y="2873698"/>
            <a:ext cx="3931920" cy="2834640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69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193488">
            <a:off x="610678" y="450635"/>
            <a:ext cx="3931920" cy="2834640"/>
          </a:xfrm>
          <a:solidFill>
            <a:srgbClr val="FFFFFF">
              <a:shade val="85000"/>
            </a:srgbClr>
          </a:solidFill>
          <a:ln w="31750" cap="sq">
            <a:solidFill>
              <a:srgbClr val="FDFDFD"/>
            </a:solidFill>
            <a:miter lim="800000"/>
          </a:ln>
          <a:effectLst>
            <a:outerShdw blurRad="88900" dist="44450" dir="90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 rot="21240000">
            <a:off x="455724" y="3551615"/>
            <a:ext cx="3474720" cy="1097280"/>
          </a:xfrm>
        </p:spPr>
        <p:txBody>
          <a:bodyPr vert="horz" lIns="91440" tIns="45720" rIns="91440" bIns="45720" rtlCol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spcAft>
                <a:spcPts val="300"/>
              </a:spcAft>
              <a:buNone/>
              <a:defRPr sz="2800" kern="1200">
                <a:solidFill>
                  <a:schemeClr val="tx1"/>
                </a:solidFill>
                <a:latin typeface="Mistral" pitchFamily="66" charset="0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Wingdings 2" pitchFamily="18" charset="2"/>
              <a:buNone/>
            </a:pPr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2286000" indent="-457200">
              <a:defRPr/>
            </a:lvl6pPr>
            <a:lvl7pPr marL="2286000" indent="-457200">
              <a:defRPr/>
            </a:lvl7pPr>
            <a:lvl8pPr marL="2286000" indent="-457200">
              <a:defRPr/>
            </a:lvl8pPr>
            <a:lvl9pPr marL="2286000" indent="-457200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2AFD3-9502-DC4B-9E10-C0E7534F592C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30C9-950E-0E43-9CD6-2BB4AC6AF271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7" name="Picture 6" descr="standard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1524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634" y="577849"/>
            <a:ext cx="1882589" cy="5461001"/>
          </a:xfrm>
        </p:spPr>
        <p:txBody>
          <a:bodyPr vert="eaVert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224" y="577849"/>
            <a:ext cx="5768788" cy="5461001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AC1F7-0893-9E47-992D-89A2E9D3443F}" type="datetimeFigureOut">
              <a:rPr lang="zh-CN" altLang="en-US" smtClean="0">
                <a:solidFill>
                  <a:srgbClr val="82682C"/>
                </a:solidFill>
              </a:rPr>
              <a:pPr/>
              <a:t>2/11/13</a:t>
            </a:fld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82682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FF294-BE07-4A4D-BE7C-44DECE20F65C}" type="slidenum">
              <a:rPr lang="zh-CN" altLang="en-US" smtClean="0">
                <a:solidFill>
                  <a:srgbClr val="82682C"/>
                </a:solidFill>
              </a:rPr>
              <a:pPr/>
              <a:t>‹#›</a:t>
            </a:fld>
            <a:endParaRPr lang="zh-CN" altLang="en-US">
              <a:solidFill>
                <a:srgbClr val="82682C"/>
              </a:solidFill>
            </a:endParaRPr>
          </a:p>
        </p:txBody>
      </p:sp>
      <p:pic>
        <p:nvPicPr>
          <p:cNvPr id="7" name="Picture 6" descr="vertical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2859" y="1562100"/>
            <a:ext cx="152400" cy="37338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1282700"/>
            <a:ext cx="8001000" cy="1917700"/>
          </a:xfrm>
        </p:spPr>
        <p:txBody>
          <a:bodyPr anchor="b" anchorCtr="0">
            <a:noAutofit/>
          </a:bodyPr>
          <a:lstStyle>
            <a:lvl1pPr algn="ctr">
              <a:defRPr sz="5600" b="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1500" y="3644153"/>
            <a:ext cx="8001000" cy="833718"/>
          </a:xfrm>
        </p:spPr>
        <p:txBody>
          <a:bodyPr anchor="t" anchorCtr="0"/>
          <a:lstStyle>
            <a:lvl1pPr marL="0" indent="0" algn="ctr">
              <a:spcAft>
                <a:spcPts val="0"/>
              </a:spcAft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16CD-67A3-4CF0-A210-F6AF31AC147F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/>
              <a:t>‹#›</a:t>
            </a:fld>
            <a:endParaRPr kumimoji="0" lang="en-US"/>
          </a:p>
        </p:txBody>
      </p:sp>
      <p:pic>
        <p:nvPicPr>
          <p:cNvPr id="9" name="Picture 8" descr="standard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33528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274638"/>
            <a:ext cx="80010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936751"/>
            <a:ext cx="3749040" cy="4102100"/>
          </a:xfrm>
        </p:spPr>
        <p:txBody>
          <a:bodyPr>
            <a:normAutofit/>
          </a:bodyPr>
          <a:lstStyle>
            <a:lvl1pPr>
              <a:spcAft>
                <a:spcPts val="1600"/>
              </a:spcAft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3460" y="1936751"/>
            <a:ext cx="3749040" cy="4102100"/>
          </a:xfrm>
        </p:spPr>
        <p:txBody>
          <a:bodyPr>
            <a:normAutofit/>
          </a:bodyPr>
          <a:lstStyle>
            <a:lvl1pPr>
              <a:spcAft>
                <a:spcPts val="1600"/>
              </a:spcAft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standard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1524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274638"/>
            <a:ext cx="80010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1500" y="1874838"/>
            <a:ext cx="3749040" cy="639762"/>
          </a:xfrm>
        </p:spPr>
        <p:txBody>
          <a:bodyPr anchor="ctr" anchorCtr="0">
            <a:noAutofit/>
          </a:bodyPr>
          <a:lstStyle>
            <a:lvl1pPr marL="0" indent="0" algn="ctr">
              <a:spcAft>
                <a:spcPts val="0"/>
              </a:spcAft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500" y="2590800"/>
            <a:ext cx="3749040" cy="3448050"/>
          </a:xfrm>
        </p:spPr>
        <p:txBody>
          <a:bodyPr>
            <a:normAutofit/>
          </a:bodyPr>
          <a:lstStyle>
            <a:lvl1pPr>
              <a:spcAft>
                <a:spcPts val="1400"/>
              </a:spcAft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3460" y="1874838"/>
            <a:ext cx="3749040" cy="639762"/>
          </a:xfrm>
        </p:spPr>
        <p:txBody>
          <a:bodyPr anchor="ctr" anchorCtr="0">
            <a:noAutofit/>
          </a:bodyPr>
          <a:lstStyle>
            <a:lvl1pPr marL="0" indent="0" algn="ctr">
              <a:spcAft>
                <a:spcPts val="0"/>
              </a:spcAft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3460" y="2590800"/>
            <a:ext cx="3749040" cy="3448050"/>
          </a:xfrm>
        </p:spPr>
        <p:txBody>
          <a:bodyPr>
            <a:normAutofit/>
          </a:bodyPr>
          <a:lstStyle>
            <a:lvl1pPr>
              <a:spcAft>
                <a:spcPts val="1400"/>
              </a:spcAft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 descr="standard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1524000"/>
            <a:ext cx="3733800" cy="15240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153" y="443752"/>
            <a:ext cx="3749040" cy="1707777"/>
          </a:xfrm>
        </p:spPr>
        <p:txBody>
          <a:bodyPr anchor="b">
            <a:noAutofit/>
          </a:bodyPr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7494" y="430306"/>
            <a:ext cx="3749040" cy="560854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6153" y="2554940"/>
            <a:ext cx="3749040" cy="3146613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  <p:pic>
        <p:nvPicPr>
          <p:cNvPr id="9" name="Picture 8" descr="shortRu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898" y="2305609"/>
            <a:ext cx="2495550" cy="95250"/>
          </a:xfrm>
          <a:prstGeom prst="rect">
            <a:avLst/>
          </a:prstGeom>
          <a:effectLst>
            <a:outerShdw blurRad="25400" sx="101000" sy="101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xmlns:p14="http://schemas.microsoft.com/office/powerpoint/2010/main"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2.xml"/><Relationship Id="rId17" Type="http://schemas.openxmlformats.org/officeDocument/2006/relationships/theme" Target="../theme/theme2.xml"/><Relationship Id="rId18" Type="http://schemas.openxmlformats.org/officeDocument/2006/relationships/image" Target="../media/image3.png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xtPageOverlay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1500" y="6158753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1500" y="274638"/>
            <a:ext cx="8001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1500" y="1905000"/>
            <a:ext cx="80010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72100" y="6158753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F7C9E756-CF63-514A-A315-1B319431485B}" type="datetimeFigureOut">
              <a:rPr lang="en-US" smtClean="0"/>
              <a:pPr/>
              <a:t>2/11/13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46220" y="6158753"/>
            <a:ext cx="1051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fld id="{67E72A5E-C1CA-1747-AA91-4F2F53FCBBB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10" r:id="rId1"/>
    <p:sldLayoutId id="2147484411" r:id="rId2"/>
    <p:sldLayoutId id="2147484412" r:id="rId3"/>
    <p:sldLayoutId id="2147484413" r:id="rId4"/>
    <p:sldLayoutId id="2147484414" r:id="rId5"/>
    <p:sldLayoutId id="2147484415" r:id="rId6"/>
    <p:sldLayoutId id="2147484416" r:id="rId7"/>
    <p:sldLayoutId id="2147484417" r:id="rId8"/>
    <p:sldLayoutId id="2147484418" r:id="rId9"/>
    <p:sldLayoutId id="2147484419" r:id="rId10"/>
    <p:sldLayoutId id="2147484420" r:id="rId11"/>
    <p:sldLayoutId id="2147484421" r:id="rId12"/>
    <p:sldLayoutId id="2147484422" r:id="rId13"/>
    <p:sldLayoutId id="2147484423" r:id="rId14"/>
    <p:sldLayoutId id="2147484424" r:id="rId15"/>
    <p:sldLayoutId id="2147484425" r:id="rId16"/>
  </p:sldLayoutIdLst>
  <p:transition xmlns:p14="http://schemas.microsoft.com/office/powerpoint/2010/main" spd="med">
    <p:fade/>
  </p:transition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0"/>
        </a:spcBef>
        <a:spcAft>
          <a:spcPts val="2000"/>
        </a:spcAft>
        <a:buFont typeface="Wingdings 2" pitchFamily="18" charset="2"/>
        <a:buChar char="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0"/>
        </a:spcBef>
        <a:spcAft>
          <a:spcPts val="1000"/>
        </a:spcAft>
        <a:buClr>
          <a:schemeClr val="bg2"/>
        </a:buClr>
        <a:buFont typeface="Wingdings 2" pitchFamily="18" charset="2"/>
        <a:buChar char="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0"/>
        </a:spcBef>
        <a:spcAft>
          <a:spcPts val="1000"/>
        </a:spcAft>
        <a:buFont typeface="Wingdings 2" pitchFamily="18" charset="2"/>
        <a:buChar char="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0"/>
        </a:spcBef>
        <a:spcAft>
          <a:spcPts val="1000"/>
        </a:spcAft>
        <a:buClr>
          <a:schemeClr val="bg2"/>
        </a:buClr>
        <a:buFont typeface="Wingdings 2" pitchFamily="18" charset="2"/>
        <a:buChar char="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0"/>
        </a:spcBef>
        <a:spcAft>
          <a:spcPts val="1000"/>
        </a:spcAft>
        <a:buFont typeface="Wingdings 2" pitchFamily="18" charset="2"/>
        <a:buChar char="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xtPageOverlay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1500" y="6158753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82682C"/>
              </a:solidFill>
              <a:latin typeface="Calibri" charset="0"/>
              <a:ea typeface="宋体" charset="-122"/>
              <a:cs typeface="宋体" charset="-122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1500" y="274638"/>
            <a:ext cx="8001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1500" y="1905000"/>
            <a:ext cx="80010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72100" y="6158753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91A1236B-D0BD-104E-9AB1-3CC9A85373D3}" type="datetimeFigureOut">
              <a:rPr lang="zh-CN" altLang="en-US" smtClean="0">
                <a:solidFill>
                  <a:srgbClr val="82682C"/>
                </a:solidFill>
                <a:latin typeface="Calibri" charset="0"/>
                <a:ea typeface="宋体" charset="-122"/>
                <a:cs typeface="宋体" charset="-122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2/11/13</a:t>
            </a:fld>
            <a:endParaRPr lang="zh-CN" altLang="en-US">
              <a:solidFill>
                <a:srgbClr val="82682C"/>
              </a:solidFill>
              <a:latin typeface="Calibri" charset="0"/>
              <a:ea typeface="宋体" charset="-122"/>
              <a:cs typeface="宋体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46220" y="6158753"/>
            <a:ext cx="1051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562780B4-587A-C042-9EBD-A23E02034A0F}" type="slidenum">
              <a:rPr lang="zh-CN" altLang="en-US" smtClean="0">
                <a:solidFill>
                  <a:srgbClr val="82682C"/>
                </a:solidFill>
                <a:latin typeface="Calibri" charset="0"/>
                <a:ea typeface="宋体" charset="-122"/>
                <a:cs typeface="宋体" charset="-122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zh-CN" altLang="en-US">
              <a:solidFill>
                <a:srgbClr val="82682C"/>
              </a:solidFill>
              <a:latin typeface="Calibri" charset="0"/>
              <a:ea typeface="宋体" charset="-122"/>
              <a:cs typeface="宋体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27" r:id="rId1"/>
    <p:sldLayoutId id="2147484428" r:id="rId2"/>
    <p:sldLayoutId id="2147484429" r:id="rId3"/>
    <p:sldLayoutId id="2147484430" r:id="rId4"/>
    <p:sldLayoutId id="2147484431" r:id="rId5"/>
    <p:sldLayoutId id="2147484432" r:id="rId6"/>
    <p:sldLayoutId id="2147484433" r:id="rId7"/>
    <p:sldLayoutId id="2147484434" r:id="rId8"/>
    <p:sldLayoutId id="2147484435" r:id="rId9"/>
    <p:sldLayoutId id="2147484436" r:id="rId10"/>
    <p:sldLayoutId id="2147484437" r:id="rId11"/>
    <p:sldLayoutId id="2147484438" r:id="rId12"/>
    <p:sldLayoutId id="2147484439" r:id="rId13"/>
    <p:sldLayoutId id="2147484440" r:id="rId14"/>
    <p:sldLayoutId id="2147484441" r:id="rId15"/>
    <p:sldLayoutId id="2147484442" r:id="rId16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0"/>
        </a:spcBef>
        <a:spcAft>
          <a:spcPts val="2000"/>
        </a:spcAft>
        <a:buFont typeface="Wingdings 2" pitchFamily="18" charset="2"/>
        <a:buChar char="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0"/>
        </a:spcBef>
        <a:spcAft>
          <a:spcPts val="1000"/>
        </a:spcAft>
        <a:buClr>
          <a:schemeClr val="bg2"/>
        </a:buClr>
        <a:buFont typeface="Wingdings 2" pitchFamily="18" charset="2"/>
        <a:buChar char="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0"/>
        </a:spcBef>
        <a:spcAft>
          <a:spcPts val="1000"/>
        </a:spcAft>
        <a:buFont typeface="Wingdings 2" pitchFamily="18" charset="2"/>
        <a:buChar char="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0"/>
        </a:spcBef>
        <a:spcAft>
          <a:spcPts val="1000"/>
        </a:spcAft>
        <a:buClr>
          <a:schemeClr val="bg2"/>
        </a:buClr>
        <a:buFont typeface="Wingdings 2" pitchFamily="18" charset="2"/>
        <a:buChar char="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0"/>
        </a:spcBef>
        <a:spcAft>
          <a:spcPts val="1000"/>
        </a:spcAft>
        <a:buFont typeface="Wingdings 2" pitchFamily="18" charset="2"/>
        <a:buChar char="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indent="-461963" algn="l" defTabSz="9144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Wingdings 2" pitchFamily="18" charset="2"/>
        <a:buChar char="ò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3205163" indent="-461963" algn="l" defTabSz="914400" rtl="0" eaLnBrk="1" latinLnBrk="0" hangingPunct="1">
        <a:spcBef>
          <a:spcPts val="0"/>
        </a:spcBef>
        <a:spcAft>
          <a:spcPts val="600"/>
        </a:spcAft>
        <a:buFont typeface="Wingdings 2" pitchFamily="18" charset="2"/>
        <a:buChar char="ò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3657600" indent="-461963" algn="l" defTabSz="9144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Wingdings 2" pitchFamily="18" charset="2"/>
        <a:buChar char="ò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4119563" indent="-461963" algn="l" defTabSz="914400" rtl="0" eaLnBrk="1" latinLnBrk="0" hangingPunct="1">
        <a:spcBef>
          <a:spcPts val="0"/>
        </a:spcBef>
        <a:spcAft>
          <a:spcPts val="600"/>
        </a:spcAft>
        <a:buFont typeface="Wingdings 2" pitchFamily="18" charset="2"/>
        <a:buChar char="ò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ynda.com/Git-tutorials/Git-Essential-Training/100222-2.html" TargetMode="External"/><Relationship Id="rId4" Type="http://schemas.openxmlformats.org/officeDocument/2006/relationships/hyperlink" Target="http://www.youtube.com/watch?v=ZDR433b0HJY" TargetMode="External"/><Relationship Id="rId5" Type="http://schemas.openxmlformats.org/officeDocument/2006/relationships/hyperlink" Target="http://git-scm.com/book" TargetMode="External"/><Relationship Id="rId6" Type="http://schemas.openxmlformats.org/officeDocument/2006/relationships/hyperlink" Target="http://rogerdudler.github.com/git-guide/" TargetMode="External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2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rgroffalarcon@fullsail.com" TargetMode="External"/><Relationship Id="rId3" Type="http://schemas.openxmlformats.org/officeDocument/2006/relationships/hyperlink" Target="mailto:rgroffalarcon@aim.com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Relationship Id="rId3" Type="http://schemas.openxmlformats.org/officeDocument/2006/relationships/image" Target="../media/image23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jpeg"/><Relationship Id="rId3" Type="http://schemas.openxmlformats.org/officeDocument/2006/relationships/image" Target="../media/image3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tiff"/><Relationship Id="rId3" Type="http://schemas.openxmlformats.org/officeDocument/2006/relationships/image" Target="../media/image37.tif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 2 </a:t>
            </a:r>
            <a:br>
              <a:rPr lang="en-US" dirty="0" smtClean="0"/>
            </a:br>
            <a:r>
              <a:rPr lang="en-US" dirty="0" err="1" smtClean="0"/>
              <a:t>GoToTraining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274638"/>
            <a:ext cx="8724900" cy="1143000"/>
          </a:xfrm>
        </p:spPr>
        <p:txBody>
          <a:bodyPr>
            <a:normAutofit/>
          </a:bodyPr>
          <a:lstStyle/>
          <a:p>
            <a:r>
              <a:rPr lang="en-US" dirty="0"/>
              <a:t>What I saw in Project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943100"/>
            <a:ext cx="8001000" cy="4622800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If a person does not complete any videos or responses and submits a perfect grade (starts at 85) then he will have a 21%.</a:t>
            </a:r>
          </a:p>
          <a:p>
            <a:r>
              <a:rPr lang="en-US" sz="3200" dirty="0" smtClean="0"/>
              <a:t>Project  - 15%           				85</a:t>
            </a:r>
          </a:p>
          <a:p>
            <a:r>
              <a:rPr lang="en-US" sz="3200" dirty="0" smtClean="0"/>
              <a:t>Project </a:t>
            </a:r>
            <a:r>
              <a:rPr lang="en-US" sz="3200" dirty="0"/>
              <a:t>Video </a:t>
            </a:r>
            <a:r>
              <a:rPr lang="en-US" sz="3200" dirty="0" smtClean="0"/>
              <a:t> - 3%			  	  0</a:t>
            </a:r>
          </a:p>
          <a:p>
            <a:r>
              <a:rPr lang="en-US" sz="3200" dirty="0" smtClean="0"/>
              <a:t>Discussion </a:t>
            </a:r>
            <a:r>
              <a:rPr lang="en-US" sz="3200" dirty="0"/>
              <a:t>Video </a:t>
            </a:r>
            <a:r>
              <a:rPr lang="en-US" sz="3200" dirty="0" smtClean="0"/>
              <a:t> - 1%			</a:t>
            </a:r>
            <a:r>
              <a:rPr lang="en-US" sz="3200" smtClean="0"/>
              <a:t> 	  </a:t>
            </a:r>
            <a:r>
              <a:rPr lang="en-US" sz="3200" dirty="0" smtClean="0"/>
              <a:t>0</a:t>
            </a:r>
            <a:endParaRPr lang="en-US" sz="3200" dirty="0"/>
          </a:p>
          <a:p>
            <a:r>
              <a:rPr lang="en-US" sz="3200" dirty="0" smtClean="0"/>
              <a:t>Discussion </a:t>
            </a:r>
            <a:r>
              <a:rPr lang="en-US" sz="3200" dirty="0"/>
              <a:t>Response </a:t>
            </a:r>
            <a:r>
              <a:rPr lang="en-US" sz="3200" dirty="0" smtClean="0"/>
              <a:t>- 1% 			  0</a:t>
            </a:r>
          </a:p>
          <a:p>
            <a:endParaRPr lang="en-US" sz="3000" dirty="0"/>
          </a:p>
          <a:p>
            <a:pPr lvl="1"/>
            <a:endParaRPr lang="en-US" sz="3000" dirty="0"/>
          </a:p>
          <a:p>
            <a:pPr lvl="1"/>
            <a:endParaRPr lang="en-US" sz="30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975974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274638"/>
            <a:ext cx="8724900" cy="1143000"/>
          </a:xfrm>
        </p:spPr>
        <p:txBody>
          <a:bodyPr>
            <a:normAutofit/>
          </a:bodyPr>
          <a:lstStyle/>
          <a:p>
            <a:r>
              <a:rPr lang="en-US" dirty="0"/>
              <a:t>What I saw in Project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752600"/>
            <a:ext cx="8001000" cy="4775200"/>
          </a:xfrm>
        </p:spPr>
        <p:txBody>
          <a:bodyPr>
            <a:normAutofit fontScale="85000" lnSpcReduction="20000"/>
          </a:bodyPr>
          <a:lstStyle/>
          <a:p>
            <a:r>
              <a:rPr lang="en-US" sz="3800" dirty="0" smtClean="0"/>
              <a:t>Not submitting:</a:t>
            </a:r>
          </a:p>
          <a:p>
            <a:pPr lvl="1"/>
            <a:r>
              <a:rPr lang="en-US" sz="3300" dirty="0" smtClean="0"/>
              <a:t>Meaningful Commit – 20% deduction to GPS for EACH week</a:t>
            </a:r>
          </a:p>
          <a:p>
            <a:pPr lvl="1"/>
            <a:r>
              <a:rPr lang="en-US" sz="3300" dirty="0" smtClean="0"/>
              <a:t>GTT proof of participation - </a:t>
            </a:r>
            <a:r>
              <a:rPr lang="en-US" sz="3300" dirty="0"/>
              <a:t>20% deduction to GPS for EACH week</a:t>
            </a:r>
          </a:p>
          <a:p>
            <a:pPr lvl="1"/>
            <a:r>
              <a:rPr lang="en-US" sz="3300" dirty="0" err="1" smtClean="0"/>
              <a:t>Lynda.com</a:t>
            </a:r>
            <a:r>
              <a:rPr lang="en-US" sz="3300" dirty="0"/>
              <a:t> screenshot - 20% deduction to GPS for EACH week</a:t>
            </a:r>
          </a:p>
          <a:p>
            <a:pPr lvl="1"/>
            <a:r>
              <a:rPr lang="en-US" sz="3300" dirty="0" smtClean="0"/>
              <a:t>(HINT: as soon as you have completed the Lynda course, upload the certificate to all of the places where it is required. Every week and the actual assignment.)</a:t>
            </a:r>
            <a:endParaRPr lang="en-US" sz="3300" dirty="0" smtClean="0"/>
          </a:p>
          <a:p>
            <a:endParaRPr lang="en-US" sz="3000" dirty="0"/>
          </a:p>
          <a:p>
            <a:pPr lvl="1"/>
            <a:endParaRPr lang="en-US" sz="3000" dirty="0"/>
          </a:p>
          <a:p>
            <a:pPr lvl="1"/>
            <a:endParaRPr lang="en-US" sz="30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955012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I saw in Project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663700"/>
            <a:ext cx="8001000" cy="4699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Disorganization:</a:t>
            </a:r>
          </a:p>
          <a:p>
            <a:pPr lvl="1"/>
            <a:r>
              <a:rPr lang="en-US" sz="2900" dirty="0" smtClean="0"/>
              <a:t>This </a:t>
            </a:r>
            <a:r>
              <a:rPr lang="en-US" sz="2900" dirty="0" smtClean="0"/>
              <a:t>will kill you when you begin working with 2 apps!</a:t>
            </a:r>
          </a:p>
          <a:p>
            <a:pPr lvl="1"/>
            <a:r>
              <a:rPr lang="en-US" sz="2900" dirty="0" smtClean="0"/>
              <a:t>You </a:t>
            </a:r>
            <a:r>
              <a:rPr lang="en-US" sz="2900" dirty="0"/>
              <a:t>may NOT share files between the apps</a:t>
            </a:r>
            <a:r>
              <a:rPr lang="en-US" sz="2900" dirty="0" smtClean="0"/>
              <a:t>!</a:t>
            </a:r>
          </a:p>
          <a:p>
            <a:pPr lvl="1"/>
            <a:r>
              <a:rPr lang="en-US" sz="2900" dirty="0" smtClean="0"/>
              <a:t>It </a:t>
            </a:r>
            <a:r>
              <a:rPr lang="en-US" sz="2900" dirty="0"/>
              <a:t>will also result in a point </a:t>
            </a:r>
            <a:r>
              <a:rPr lang="en-US" sz="2900" dirty="0" smtClean="0"/>
              <a:t>reduction.</a:t>
            </a:r>
          </a:p>
          <a:p>
            <a:pPr lvl="1"/>
            <a:r>
              <a:rPr lang="en-US" sz="2900" dirty="0" smtClean="0"/>
              <a:t>HTML </a:t>
            </a:r>
            <a:r>
              <a:rPr lang="en-US" sz="2900" dirty="0"/>
              <a:t>should never be in a folder.</a:t>
            </a:r>
            <a:endParaRPr lang="en-US" sz="2900" dirty="0" smtClean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55784"/>
            <a:ext cx="9144000" cy="114589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Things I saw in Project 1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38300"/>
            <a:ext cx="8001000" cy="4916760"/>
          </a:xfrm>
        </p:spPr>
        <p:txBody>
          <a:bodyPr>
            <a:noAutofit/>
          </a:bodyPr>
          <a:lstStyle/>
          <a:p>
            <a:pPr>
              <a:buSzPct val="125000"/>
            </a:pPr>
            <a:r>
              <a:rPr lang="en-US" sz="3000" dirty="0" smtClean="0"/>
              <a:t>CONFUSION </a:t>
            </a:r>
            <a:r>
              <a:rPr lang="en-US" sz="3000" dirty="0" smtClean="0"/>
              <a:t>– Over </a:t>
            </a:r>
            <a:r>
              <a:rPr lang="en-US" sz="3000" dirty="0" smtClean="0"/>
              <a:t>thinking</a:t>
            </a:r>
            <a:endParaRPr lang="en-US" sz="3000" dirty="0" smtClean="0"/>
          </a:p>
          <a:p>
            <a:pPr>
              <a:buSzPct val="125000"/>
            </a:pPr>
            <a:r>
              <a:rPr lang="en-US" sz="3000" dirty="0" smtClean="0"/>
              <a:t>Just </a:t>
            </a:r>
            <a:r>
              <a:rPr lang="en-US" sz="3000" dirty="0" smtClean="0"/>
              <a:t>justifying why you implemented a pattern the way you did. (</a:t>
            </a:r>
            <a:r>
              <a:rPr lang="en-US" sz="3000" dirty="0" err="1" smtClean="0"/>
              <a:t>ie</a:t>
            </a:r>
            <a:r>
              <a:rPr lang="en-US" sz="3000" dirty="0" smtClean="0"/>
              <a:t>. – Search field location)</a:t>
            </a:r>
            <a:r>
              <a:rPr lang="en-US" sz="3000" dirty="0" smtClean="0"/>
              <a:t>.</a:t>
            </a:r>
            <a:endParaRPr lang="en-US" sz="3000" dirty="0" smtClean="0"/>
          </a:p>
          <a:p>
            <a:pPr>
              <a:buSzPct val="125000"/>
            </a:pPr>
            <a:r>
              <a:rPr lang="en-US" sz="3000" dirty="0" smtClean="0"/>
              <a:t> GH-Pages links:</a:t>
            </a:r>
          </a:p>
          <a:p>
            <a:pPr lvl="1">
              <a:buSzPct val="125000"/>
            </a:pPr>
            <a:r>
              <a:rPr lang="en-US" dirty="0" smtClean="0"/>
              <a:t>Not Merged with Master – this results in the file that I download and grade not being the file that you think you are submitting. </a:t>
            </a:r>
          </a:p>
          <a:p>
            <a:pPr lvl="3">
              <a:buSzPct val="125000"/>
            </a:pPr>
            <a:r>
              <a:rPr lang="en-US" sz="2800" dirty="0" smtClean="0"/>
              <a:t> I </a:t>
            </a:r>
            <a:r>
              <a:rPr lang="en-US" sz="2800" dirty="0" err="1" smtClean="0"/>
              <a:t>wlll</a:t>
            </a:r>
            <a:r>
              <a:rPr lang="en-US" sz="2800" dirty="0" smtClean="0"/>
              <a:t> NOT ask for resubmissions this week forward.</a:t>
            </a:r>
          </a:p>
          <a:p>
            <a:pPr lvl="1">
              <a:buSzPct val="125000"/>
            </a:pPr>
            <a:endParaRPr lang="en-US" dirty="0" smtClean="0"/>
          </a:p>
          <a:p>
            <a:pPr>
              <a:buSzPct val="125000"/>
              <a:buBlip>
                <a:blip r:embed="rId2"/>
              </a:buBlip>
            </a:pPr>
            <a:endParaRPr lang="en-US" sz="2800" dirty="0" smtClean="0"/>
          </a:p>
          <a:p>
            <a:pPr marL="0" indent="0">
              <a:buSzPct val="125000"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47254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Things I saw in Project 1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980728"/>
            <a:ext cx="8001000" cy="5400600"/>
          </a:xfrm>
        </p:spPr>
        <p:txBody>
          <a:bodyPr>
            <a:noAutofit/>
          </a:bodyPr>
          <a:lstStyle/>
          <a:p>
            <a:pPr>
              <a:buSzPct val="125000"/>
            </a:pPr>
            <a:r>
              <a:rPr lang="en-US" sz="2800" dirty="0" smtClean="0"/>
              <a:t> </a:t>
            </a:r>
            <a:r>
              <a:rPr lang="en-US" sz="3000" dirty="0" err="1" smtClean="0"/>
              <a:t>Git</a:t>
            </a:r>
            <a:r>
              <a:rPr lang="en-US" sz="3000" dirty="0" smtClean="0"/>
              <a:t> Branches:</a:t>
            </a:r>
            <a:endParaRPr lang="en-US" sz="3000" dirty="0"/>
          </a:p>
          <a:p>
            <a:pPr lvl="1">
              <a:buSzPct val="125000"/>
            </a:pPr>
            <a:endParaRPr lang="en-US" dirty="0"/>
          </a:p>
          <a:p>
            <a:pPr>
              <a:buSzPct val="125000"/>
              <a:buBlip>
                <a:blip r:embed="rId2"/>
              </a:buBlip>
            </a:pPr>
            <a:endParaRPr lang="en-US" sz="2800" dirty="0" smtClean="0"/>
          </a:p>
          <a:p>
            <a:pPr marL="0" indent="0">
              <a:buSzPct val="125000"/>
              <a:buNone/>
            </a:pPr>
            <a:endParaRPr lang="en-US" sz="2800" dirty="0"/>
          </a:p>
        </p:txBody>
      </p:sp>
      <p:pic>
        <p:nvPicPr>
          <p:cNvPr id="2" name="Picture 1" descr="Git-Really Bad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6792"/>
            <a:ext cx="9144000" cy="16331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 descr="Git-Correct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0790"/>
            <a:ext cx="9144000" cy="1404594"/>
          </a:xfrm>
          <a:prstGeom prst="rect">
            <a:avLst/>
          </a:prstGeom>
        </p:spPr>
      </p:pic>
      <p:pic>
        <p:nvPicPr>
          <p:cNvPr id="6" name="Picture 5" descr="Git - Not in Sync.tif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73" y="3531803"/>
            <a:ext cx="9144000" cy="16253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71800" y="1700808"/>
            <a:ext cx="468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 charset="0"/>
                <a:ea typeface="宋体" charset="-122"/>
                <a:cs typeface="宋体" charset="-122"/>
              </a:rPr>
              <a:t>Need to pull, commit, push and then merge </a:t>
            </a:r>
            <a:endParaRPr lang="en-US" dirty="0">
              <a:solidFill>
                <a:prstClr val="black"/>
              </a:solidFill>
              <a:latin typeface="Calibri" charset="0"/>
              <a:ea typeface="宋体" charset="-122"/>
              <a:cs typeface="宋体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19672" y="2267580"/>
            <a:ext cx="57606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black"/>
              </a:solidFill>
              <a:latin typeface="Calibri" charset="0"/>
              <a:ea typeface="宋体" charset="-122"/>
              <a:cs typeface="宋体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19672" y="2771636"/>
            <a:ext cx="57606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black"/>
              </a:solidFill>
              <a:latin typeface="Calibri" charset="0"/>
              <a:ea typeface="宋体" charset="-122"/>
              <a:cs typeface="宋体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9672" y="4077072"/>
            <a:ext cx="57606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black"/>
              </a:solidFill>
              <a:latin typeface="Calibri" charset="0"/>
              <a:ea typeface="宋体" charset="-122"/>
              <a:cs typeface="宋体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19672" y="4653136"/>
            <a:ext cx="57606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black"/>
              </a:solidFill>
              <a:latin typeface="Calibri" charset="0"/>
              <a:ea typeface="宋体" charset="-122"/>
              <a:cs typeface="宋体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63688" y="6093296"/>
            <a:ext cx="79208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black"/>
              </a:solidFill>
              <a:latin typeface="Calibri" charset="0"/>
              <a:ea typeface="宋体" charset="-122"/>
              <a:cs typeface="宋体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843808" y="3635732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 charset="0"/>
                <a:ea typeface="宋体" charset="-122"/>
                <a:cs typeface="宋体" charset="-122"/>
              </a:rPr>
              <a:t>Need to commit, push and then merge </a:t>
            </a:r>
            <a:endParaRPr lang="en-US" dirty="0">
              <a:solidFill>
                <a:prstClr val="black"/>
              </a:solidFill>
              <a:latin typeface="Calibri" charset="0"/>
              <a:ea typeface="宋体" charset="-122"/>
              <a:cs typeface="宋体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779912" y="5517232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 charset="0"/>
                <a:ea typeface="宋体" charset="-122"/>
                <a:cs typeface="宋体" charset="-122"/>
              </a:rPr>
              <a:t>PERFECT!!!! </a:t>
            </a:r>
            <a:r>
              <a:rPr lang="en-US" dirty="0" smtClean="0">
                <a:solidFill>
                  <a:prstClr val="black"/>
                </a:solidFill>
                <a:latin typeface="Calibri" charset="0"/>
                <a:ea typeface="宋体" charset="-122"/>
                <a:cs typeface="宋体" charset="-122"/>
                <a:sym typeface="Wingdings"/>
              </a:rPr>
              <a:t></a:t>
            </a:r>
            <a:r>
              <a:rPr lang="en-US" dirty="0" smtClean="0">
                <a:solidFill>
                  <a:prstClr val="black"/>
                </a:solidFill>
                <a:latin typeface="Calibri" charset="0"/>
                <a:ea typeface="宋体" charset="-122"/>
                <a:cs typeface="宋体" charset="-122"/>
              </a:rPr>
              <a:t> </a:t>
            </a:r>
            <a:endParaRPr lang="en-US" dirty="0">
              <a:solidFill>
                <a:prstClr val="black"/>
              </a:solidFill>
              <a:latin typeface="Calibri" charset="0"/>
              <a:ea typeface="宋体" charset="-122"/>
              <a:cs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1102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I saw in Project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25960"/>
            <a:ext cx="8001000" cy="4699000"/>
          </a:xfrm>
        </p:spPr>
        <p:txBody>
          <a:bodyPr>
            <a:noAutofit/>
          </a:bodyPr>
          <a:lstStyle/>
          <a:p>
            <a:pPr>
              <a:buSzPct val="125000"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sz="3200" dirty="0" err="1" smtClean="0"/>
              <a:t>Git</a:t>
            </a:r>
            <a:r>
              <a:rPr lang="en-US" sz="3200" dirty="0" smtClean="0"/>
              <a:t> Resources:</a:t>
            </a:r>
            <a:endParaRPr lang="en-US" sz="3000" dirty="0" smtClean="0"/>
          </a:p>
          <a:p>
            <a:pPr lvl="1"/>
            <a:r>
              <a:rPr lang="en-US" sz="3000" dirty="0" smtClean="0">
                <a:hlinkClick r:id="rId3"/>
              </a:rPr>
              <a:t>http</a:t>
            </a:r>
            <a:r>
              <a:rPr lang="en-US" sz="3000" dirty="0">
                <a:hlinkClick r:id="rId3"/>
              </a:rPr>
              <a:t>://</a:t>
            </a:r>
            <a:r>
              <a:rPr lang="en-US" sz="3000" dirty="0" err="1">
                <a:hlinkClick r:id="rId3"/>
              </a:rPr>
              <a:t>www.lynda.com</a:t>
            </a:r>
            <a:r>
              <a:rPr lang="en-US" sz="3000" dirty="0">
                <a:hlinkClick r:id="rId3"/>
              </a:rPr>
              <a:t>/</a:t>
            </a:r>
            <a:r>
              <a:rPr lang="en-US" sz="3000" dirty="0" err="1">
                <a:hlinkClick r:id="rId3"/>
              </a:rPr>
              <a:t>Git</a:t>
            </a:r>
            <a:r>
              <a:rPr lang="en-US" sz="3000" dirty="0">
                <a:hlinkClick r:id="rId3"/>
              </a:rPr>
              <a:t>-tutorials/</a:t>
            </a:r>
            <a:r>
              <a:rPr lang="en-US" sz="3000" dirty="0" err="1">
                <a:hlinkClick r:id="rId3"/>
              </a:rPr>
              <a:t>Git</a:t>
            </a:r>
            <a:r>
              <a:rPr lang="en-US" sz="3000" dirty="0">
                <a:hlinkClick r:id="rId3"/>
              </a:rPr>
              <a:t>-Essential-Training/100222-2.html</a:t>
            </a:r>
            <a:endParaRPr lang="en-US" sz="3000" dirty="0"/>
          </a:p>
          <a:p>
            <a:pPr lvl="1"/>
            <a:r>
              <a:rPr lang="en-US" sz="3000" dirty="0" smtClean="0">
                <a:hlinkClick r:id="rId4"/>
              </a:rPr>
              <a:t>Scott Chacon - http://www.youtube.com/watch?v=ZDR433b0HJY</a:t>
            </a:r>
            <a:endParaRPr lang="en-US" sz="3000" dirty="0" smtClean="0"/>
          </a:p>
          <a:p>
            <a:pPr lvl="1"/>
            <a:r>
              <a:rPr lang="en-US" sz="3000" dirty="0" smtClean="0">
                <a:hlinkClick r:id="rId5"/>
              </a:rPr>
              <a:t>Scott Chacon - http</a:t>
            </a:r>
            <a:r>
              <a:rPr lang="en-US" sz="3000" dirty="0">
                <a:hlinkClick r:id="rId5"/>
              </a:rPr>
              <a:t>://git-scm.com/book</a:t>
            </a:r>
            <a:r>
              <a:rPr lang="en-US" sz="3000" dirty="0"/>
              <a:t>﻿</a:t>
            </a:r>
            <a:endParaRPr lang="en-US" sz="3000" dirty="0" smtClean="0"/>
          </a:p>
          <a:p>
            <a:pPr lvl="1"/>
            <a:r>
              <a:rPr lang="en-US" sz="3000" dirty="0">
                <a:hlinkClick r:id="rId6"/>
              </a:rPr>
              <a:t>http://rogerdudler.github.com/git-guide</a:t>
            </a:r>
            <a:r>
              <a:rPr lang="en-US" sz="3000" dirty="0" smtClean="0">
                <a:hlinkClick r:id="rId6"/>
              </a:rPr>
              <a:t>/</a:t>
            </a:r>
            <a:endParaRPr lang="en-US" sz="3000" dirty="0" smtClean="0"/>
          </a:p>
          <a:p>
            <a:pPr marL="514350" indent="-514350"/>
            <a:endParaRPr lang="en-US" sz="3200" dirty="0" smtClean="0"/>
          </a:p>
          <a:p>
            <a:pPr marL="514350" indent="-514350"/>
            <a:endParaRPr lang="en-US" sz="3200" dirty="0" smtClean="0"/>
          </a:p>
          <a:p>
            <a:pPr marL="514350" indent="-514350"/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207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100" y="1905000"/>
            <a:ext cx="8890000" cy="47752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Discussion Questions:</a:t>
            </a:r>
          </a:p>
          <a:p>
            <a:pPr lvl="1"/>
            <a:r>
              <a:rPr lang="en-US" sz="2800" dirty="0" smtClean="0"/>
              <a:t>Your video is due Friday.</a:t>
            </a:r>
            <a:endParaRPr lang="en-US" sz="2800" dirty="0"/>
          </a:p>
          <a:p>
            <a:pPr lvl="1"/>
            <a:r>
              <a:rPr lang="en-US" sz="3000" dirty="0" smtClean="0"/>
              <a:t>Your 2 responses are due Saturday.</a:t>
            </a:r>
            <a:endParaRPr lang="en-US" sz="3000" dirty="0"/>
          </a:p>
          <a:p>
            <a:pPr lvl="1"/>
            <a:r>
              <a:rPr lang="en-US" sz="2900" dirty="0" smtClean="0"/>
              <a:t>Excellent discussion from those who participated!</a:t>
            </a:r>
          </a:p>
          <a:p>
            <a:pPr lvl="1"/>
            <a:r>
              <a:rPr lang="en-US" sz="2900" dirty="0" smtClean="0"/>
              <a:t>Google Group … let’s talk about this.</a:t>
            </a:r>
          </a:p>
          <a:p>
            <a:r>
              <a:rPr lang="en-US" sz="2800" dirty="0"/>
              <a:t>IF this is the ONLY time you are late, I will NOT take points off of GPS.</a:t>
            </a:r>
            <a:endParaRPr lang="en-US" sz="3200" dirty="0"/>
          </a:p>
          <a:p>
            <a:pPr marL="0" indent="0">
              <a:buNone/>
            </a:pPr>
            <a:endParaRPr lang="en-US" sz="3100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Things I saw in Project 1 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00" y="19685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Project 2</a:t>
            </a:r>
            <a:endParaRPr lang="en-US" b="1" dirty="0">
              <a:solidFill>
                <a:srgbClr val="00009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U Project 2 Rubri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800" y="-63500"/>
            <a:ext cx="6731000" cy="889000"/>
          </a:xfrm>
        </p:spPr>
        <p:txBody>
          <a:bodyPr/>
          <a:lstStyle/>
          <a:p>
            <a:r>
              <a:rPr lang="en-US" dirty="0" smtClean="0"/>
              <a:t>Project 2 - Rubric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68300" y="641524"/>
            <a:ext cx="8229600" cy="778098"/>
          </a:xfrm>
        </p:spPr>
        <p:txBody>
          <a:bodyPr/>
          <a:lstStyle/>
          <a:p>
            <a:r>
              <a:rPr lang="en-US" dirty="0" smtClean="0"/>
              <a:t>Required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1612900"/>
            <a:ext cx="9144000" cy="5105400"/>
          </a:xfrm>
        </p:spPr>
        <p:txBody>
          <a:bodyPr numCol="2" spcCol="457200">
            <a:noAutofit/>
          </a:bodyPr>
          <a:lstStyle/>
          <a:p>
            <a:pPr lvl="1">
              <a:buSzPct val="100000"/>
            </a:pPr>
            <a:r>
              <a:rPr lang="en-US" sz="2600" dirty="0" smtClean="0"/>
              <a:t>GOLD app</a:t>
            </a:r>
          </a:p>
          <a:p>
            <a:pPr lvl="2">
              <a:buSzPct val="100000"/>
            </a:pPr>
            <a:r>
              <a:rPr lang="en-US" sz="2400" dirty="0" smtClean="0"/>
              <a:t>Eventually </a:t>
            </a:r>
            <a:r>
              <a:rPr lang="en-US" sz="2400" dirty="0" err="1" smtClean="0"/>
              <a:t>jQM</a:t>
            </a:r>
            <a:r>
              <a:rPr lang="en-US" sz="2400" dirty="0" smtClean="0"/>
              <a:t> only</a:t>
            </a:r>
          </a:p>
          <a:p>
            <a:pPr lvl="2">
              <a:buSzPct val="100000"/>
            </a:pPr>
            <a:r>
              <a:rPr lang="en-US" sz="2400" dirty="0" smtClean="0"/>
              <a:t>Contains patterns that work BEST for your app.</a:t>
            </a:r>
          </a:p>
          <a:p>
            <a:pPr lvl="1">
              <a:buSzPct val="100000"/>
            </a:pPr>
            <a:r>
              <a:rPr lang="en-US" sz="2600" dirty="0" smtClean="0"/>
              <a:t>BRONZE app</a:t>
            </a:r>
          </a:p>
          <a:p>
            <a:pPr lvl="2">
              <a:buSzPct val="100000"/>
            </a:pPr>
            <a:r>
              <a:rPr lang="en-US" sz="2400" dirty="0" smtClean="0"/>
              <a:t>Contains the VFW CRUD</a:t>
            </a:r>
          </a:p>
          <a:p>
            <a:pPr lvl="1">
              <a:buSzPct val="100000"/>
            </a:pPr>
            <a:r>
              <a:rPr lang="en-US" sz="3000" dirty="0" smtClean="0"/>
              <a:t>Search</a:t>
            </a:r>
            <a:endParaRPr lang="en-US" sz="3000" dirty="0"/>
          </a:p>
          <a:p>
            <a:pPr lvl="1">
              <a:buSzPct val="100000"/>
            </a:pPr>
            <a:r>
              <a:rPr lang="en-US" sz="2800" dirty="0" smtClean="0"/>
              <a:t> Navigation</a:t>
            </a:r>
            <a:endParaRPr lang="en-US" sz="2800" dirty="0"/>
          </a:p>
          <a:p>
            <a:pPr lvl="1">
              <a:buSzPct val="100000"/>
            </a:pPr>
            <a:r>
              <a:rPr lang="en-US" sz="2800" dirty="0" smtClean="0"/>
              <a:t>Item Details</a:t>
            </a:r>
          </a:p>
          <a:p>
            <a:pPr lvl="2">
              <a:buSzPct val="100000"/>
            </a:pPr>
            <a:r>
              <a:rPr lang="en-US" sz="2600" dirty="0" smtClean="0"/>
              <a:t>One-Window Drilldown</a:t>
            </a:r>
          </a:p>
          <a:p>
            <a:pPr lvl="2">
              <a:buSzPct val="100000"/>
            </a:pPr>
            <a:r>
              <a:rPr lang="en-US" sz="2800" dirty="0" smtClean="0"/>
              <a:t>List Inlay</a:t>
            </a:r>
          </a:p>
          <a:p>
            <a:pPr marL="1028700" lvl="1"/>
            <a:r>
              <a:rPr lang="en-US" sz="3000" dirty="0" smtClean="0"/>
              <a:t>Images</a:t>
            </a:r>
          </a:p>
          <a:p>
            <a:pPr marL="1485900" lvl="2"/>
            <a:r>
              <a:rPr lang="en-US" sz="2800" dirty="0" smtClean="0"/>
              <a:t>Thumbnail &amp; Text</a:t>
            </a:r>
          </a:p>
          <a:p>
            <a:pPr marL="1485900" lvl="2"/>
            <a:r>
              <a:rPr lang="en-US" sz="2800" dirty="0" smtClean="0"/>
              <a:t>Thumbnail Grid</a:t>
            </a:r>
          </a:p>
          <a:p>
            <a:pPr marL="1028700" lvl="1"/>
            <a:r>
              <a:rPr lang="en-US" sz="3000" dirty="0" smtClean="0"/>
              <a:t>Order (</a:t>
            </a:r>
            <a:r>
              <a:rPr lang="en-US" sz="3000" dirty="0" err="1" smtClean="0"/>
              <a:t>Newsstream</a:t>
            </a:r>
            <a:r>
              <a:rPr lang="en-US" sz="3000" dirty="0" smtClean="0"/>
              <a:t>)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endParaRPr lang="en-US" sz="2800" dirty="0" smtClean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09036421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900" decel="100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900" decel="100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900" decel="100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900" decel="100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900" decel="1000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900" decel="1000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Topics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892300"/>
            <a:ext cx="8001000" cy="4762500"/>
          </a:xfrm>
        </p:spPr>
        <p:txBody>
          <a:bodyPr>
            <a:normAutofit/>
          </a:bodyPr>
          <a:lstStyle/>
          <a:p>
            <a:r>
              <a:rPr lang="en-US" sz="4129" dirty="0" smtClean="0"/>
              <a:t>Contact Info</a:t>
            </a:r>
          </a:p>
          <a:p>
            <a:r>
              <a:rPr lang="en-US" sz="4129" dirty="0" smtClean="0"/>
              <a:t>Things I saw in Project 1</a:t>
            </a:r>
          </a:p>
          <a:p>
            <a:r>
              <a:rPr lang="en-US" sz="4129" dirty="0" smtClean="0"/>
              <a:t>Project 2</a:t>
            </a:r>
          </a:p>
          <a:p>
            <a:r>
              <a:rPr lang="en-US" sz="4129" dirty="0" smtClean="0"/>
              <a:t>Benefits of </a:t>
            </a:r>
            <a:r>
              <a:rPr lang="en-US" sz="4129" dirty="0" err="1" smtClean="0"/>
              <a:t>JQMobile</a:t>
            </a:r>
            <a:endParaRPr lang="en-US" sz="4129" dirty="0" smtClean="0"/>
          </a:p>
          <a:p>
            <a:r>
              <a:rPr lang="en-US" sz="4129" dirty="0" smtClean="0"/>
              <a:t>Project 3 – What’s coming up?</a:t>
            </a:r>
          </a:p>
          <a:p>
            <a:endParaRPr lang="en-US" sz="3800" dirty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“BRONZE App”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27200"/>
            <a:ext cx="8001000" cy="4292600"/>
          </a:xfrm>
        </p:spPr>
        <p:txBody>
          <a:bodyPr>
            <a:normAutofit fontScale="25000" lnSpcReduction="20000"/>
          </a:bodyPr>
          <a:lstStyle/>
          <a:p>
            <a:r>
              <a:rPr lang="en-US" sz="12800" dirty="0" smtClean="0"/>
              <a:t>What is it?</a:t>
            </a:r>
          </a:p>
          <a:p>
            <a:pPr lvl="1"/>
            <a:r>
              <a:rPr lang="en-US" sz="12000" dirty="0" smtClean="0"/>
              <a:t>It is a fully functioning app in which you implement pattern choices that may not be optimal.</a:t>
            </a:r>
          </a:p>
          <a:p>
            <a:pPr lvl="1"/>
            <a:r>
              <a:rPr lang="en-US" sz="12000" dirty="0" smtClean="0"/>
              <a:t>“BRONZE APP” has nothing to do with broken code. </a:t>
            </a:r>
            <a:endParaRPr lang="en-US" sz="8000" dirty="0" smtClean="0"/>
          </a:p>
          <a:p>
            <a:endParaRPr lang="en-US" sz="3200" dirty="0" smtClean="0"/>
          </a:p>
          <a:p>
            <a:r>
              <a:rPr lang="en-US" sz="12800" dirty="0" smtClean="0"/>
              <a:t>Do I have to create a new app?</a:t>
            </a:r>
            <a:endParaRPr lang="en-US" dirty="0" smtClean="0"/>
          </a:p>
          <a:p>
            <a:pPr lvl="1"/>
            <a:r>
              <a:rPr lang="en-US" sz="12600" dirty="0" smtClean="0"/>
              <a:t>NO</a:t>
            </a:r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13384"/>
            <a:ext cx="9144000" cy="1518816"/>
          </a:xfrm>
        </p:spPr>
        <p:txBody>
          <a:bodyPr/>
          <a:lstStyle/>
          <a:p>
            <a:r>
              <a:rPr lang="en-US" b="1" dirty="0" err="1" smtClean="0">
                <a:solidFill>
                  <a:srgbClr val="000090"/>
                </a:solidFill>
              </a:rPr>
              <a:t>j</a:t>
            </a:r>
            <a:r>
              <a:rPr lang="en-US" b="1" dirty="0" err="1">
                <a:solidFill>
                  <a:srgbClr val="000090"/>
                </a:solidFill>
              </a:rPr>
              <a:t>Q</a:t>
            </a:r>
            <a:r>
              <a:rPr lang="en-US" b="1" dirty="0" err="1" smtClean="0">
                <a:solidFill>
                  <a:srgbClr val="000090"/>
                </a:solidFill>
              </a:rPr>
              <a:t>uery</a:t>
            </a:r>
            <a:r>
              <a:rPr lang="en-US" b="1" dirty="0" smtClean="0">
                <a:solidFill>
                  <a:srgbClr val="000090"/>
                </a:solidFill>
              </a:rPr>
              <a:t> Mobile</a:t>
            </a:r>
            <a:br>
              <a:rPr lang="en-US" b="1" dirty="0" smtClean="0">
                <a:solidFill>
                  <a:srgbClr val="000090"/>
                </a:solidFill>
              </a:rPr>
            </a:br>
            <a:r>
              <a:rPr lang="en-US" b="1" dirty="0" smtClean="0">
                <a:solidFill>
                  <a:srgbClr val="000090"/>
                </a:solidFill>
              </a:rPr>
              <a:t>(JQM)</a:t>
            </a:r>
            <a:endParaRPr lang="en-US" b="1" dirty="0">
              <a:solidFill>
                <a:srgbClr val="00009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558800"/>
            <a:ext cx="8229600" cy="1143000"/>
          </a:xfrm>
        </p:spPr>
        <p:txBody>
          <a:bodyPr/>
          <a:lstStyle/>
          <a:p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96900" y="1892300"/>
            <a:ext cx="8001000" cy="4673600"/>
          </a:xfrm>
        </p:spPr>
        <p:txBody>
          <a:bodyPr>
            <a:normAutofit lnSpcReduction="10000"/>
          </a:bodyPr>
          <a:lstStyle/>
          <a:p>
            <a:pPr>
              <a:buSzPct val="125000"/>
            </a:pPr>
            <a:r>
              <a:rPr lang="en-US" sz="3200" dirty="0" smtClean="0"/>
              <a:t> Provides </a:t>
            </a:r>
            <a:r>
              <a:rPr lang="en-US" sz="3200" dirty="0"/>
              <a:t>increased </a:t>
            </a:r>
            <a:r>
              <a:rPr lang="en-US" sz="3200" dirty="0" smtClean="0"/>
              <a:t>functionality.</a:t>
            </a:r>
          </a:p>
          <a:p>
            <a:pPr>
              <a:buSzPct val="125000"/>
            </a:pPr>
            <a:r>
              <a:rPr lang="en-US" sz="3200" dirty="0" smtClean="0"/>
              <a:t> Makes app aesthetically pleasing.</a:t>
            </a:r>
          </a:p>
          <a:p>
            <a:pPr>
              <a:buSzPct val="125000"/>
            </a:pPr>
            <a:r>
              <a:rPr lang="en-US" sz="3200" dirty="0" smtClean="0"/>
              <a:t> </a:t>
            </a:r>
            <a:r>
              <a:rPr lang="en-US" sz="3200" dirty="0" err="1" smtClean="0"/>
              <a:t>Navbars</a:t>
            </a:r>
            <a:r>
              <a:rPr lang="en-US" dirty="0"/>
              <a:t> </a:t>
            </a:r>
            <a:r>
              <a:rPr lang="en-US" sz="3200" dirty="0"/>
              <a:t>are easy to </a:t>
            </a:r>
            <a:r>
              <a:rPr lang="en-US" sz="3200" dirty="0" smtClean="0"/>
              <a:t>implement</a:t>
            </a:r>
            <a:r>
              <a:rPr lang="en-US" dirty="0" smtClean="0"/>
              <a:t>.</a:t>
            </a:r>
          </a:p>
          <a:p>
            <a:pPr>
              <a:buSzPct val="125000"/>
            </a:pPr>
            <a:r>
              <a:rPr lang="en-US" sz="3200" dirty="0" smtClean="0"/>
              <a:t> Styled Buttons</a:t>
            </a:r>
            <a:endParaRPr lang="en-US" dirty="0" smtClean="0"/>
          </a:p>
          <a:p>
            <a:pPr>
              <a:buSzPct val="125000"/>
            </a:pPr>
            <a:r>
              <a:rPr lang="en-US" sz="3200" dirty="0" smtClean="0"/>
              <a:t> Icons on buttons</a:t>
            </a:r>
          </a:p>
          <a:p>
            <a:pPr>
              <a:buSzPct val="125000"/>
            </a:pPr>
            <a:r>
              <a:rPr lang="en-US" sz="3200" dirty="0" smtClean="0"/>
              <a:t> Search will easily work</a:t>
            </a:r>
            <a:r>
              <a:rPr lang="en-US" dirty="0"/>
              <a:t> </a:t>
            </a:r>
            <a:r>
              <a:rPr lang="en-US" sz="3200" dirty="0" smtClean="0"/>
              <a:t>and is required this week for the home page.</a:t>
            </a:r>
            <a:endParaRPr lang="en-US" sz="3200" dirty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2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930400"/>
            <a:ext cx="8597900" cy="46609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Search – MUST function this week:</a:t>
            </a:r>
          </a:p>
          <a:p>
            <a:pPr lvl="1"/>
            <a:r>
              <a:rPr lang="en-US" sz="3200" dirty="0" smtClean="0"/>
              <a:t>In </a:t>
            </a:r>
            <a:r>
              <a:rPr lang="en-US" sz="3200" dirty="0" err="1" smtClean="0"/>
              <a:t>jQM</a:t>
            </a:r>
            <a:r>
              <a:rPr lang="en-US" sz="3200" dirty="0" smtClean="0"/>
              <a:t> it is not a search, it is a filter.</a:t>
            </a:r>
          </a:p>
          <a:p>
            <a:pPr lvl="1"/>
            <a:r>
              <a:rPr lang="en-US" sz="3200" dirty="0" smtClean="0"/>
              <a:t>It is not dynamic.</a:t>
            </a:r>
          </a:p>
          <a:p>
            <a:pPr lvl="4"/>
            <a:r>
              <a:rPr lang="en-US" sz="2400" dirty="0" smtClean="0"/>
              <a:t> </a:t>
            </a:r>
            <a:r>
              <a:rPr lang="en-US" sz="2600" dirty="0">
                <a:solidFill>
                  <a:srgbClr val="000090"/>
                </a:solidFill>
              </a:rPr>
              <a:t>d</a:t>
            </a:r>
            <a:r>
              <a:rPr lang="en-US" sz="2600" dirty="0" smtClean="0">
                <a:solidFill>
                  <a:srgbClr val="000090"/>
                </a:solidFill>
              </a:rPr>
              <a:t>ata</a:t>
            </a:r>
            <a:r>
              <a:rPr lang="en-US" sz="2600" dirty="0">
                <a:solidFill>
                  <a:srgbClr val="000090"/>
                </a:solidFill>
              </a:rPr>
              <a:t>-filter=“true”</a:t>
            </a:r>
          </a:p>
          <a:p>
            <a:pPr lvl="1">
              <a:buSzPct val="100000"/>
            </a:pPr>
            <a:r>
              <a:rPr lang="en-US" sz="3200" dirty="0" smtClean="0"/>
              <a:t>It will </a:t>
            </a:r>
            <a:r>
              <a:rPr lang="en-US" sz="3200" dirty="0"/>
              <a:t>need to be on each page that the user will search.</a:t>
            </a:r>
            <a:endParaRPr lang="en-US" sz="3200" dirty="0" smtClean="0"/>
          </a:p>
          <a:p>
            <a:pPr lvl="1">
              <a:buNone/>
            </a:pPr>
            <a:endParaRPr lang="en-US" sz="3000" dirty="0" smtClean="0"/>
          </a:p>
          <a:p>
            <a:endParaRPr lang="en-US" sz="3459" dirty="0" smtClean="0"/>
          </a:p>
          <a:p>
            <a:endParaRPr lang="en-US" sz="3200" dirty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r>
              <a:rPr lang="en-US" dirty="0" smtClean="0"/>
              <a:t>Project 2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42105"/>
            <a:ext cx="8597900" cy="4660900"/>
          </a:xfrm>
        </p:spPr>
        <p:txBody>
          <a:bodyPr>
            <a:normAutofit lnSpcReduction="10000"/>
          </a:bodyPr>
          <a:lstStyle/>
          <a:p>
            <a:pPr>
              <a:buSzPct val="100000"/>
            </a:pPr>
            <a:r>
              <a:rPr lang="en-US" sz="3200" b="1" dirty="0" smtClean="0"/>
              <a:t>Navigation</a:t>
            </a:r>
            <a:r>
              <a:rPr lang="en-US" sz="3200" dirty="0" smtClean="0"/>
              <a:t>: </a:t>
            </a:r>
          </a:p>
          <a:p>
            <a:pPr lvl="1">
              <a:spcAft>
                <a:spcPts val="800"/>
              </a:spcAft>
              <a:buSzPct val="100000"/>
            </a:pPr>
            <a:r>
              <a:rPr lang="en-US" sz="3000" dirty="0" smtClean="0"/>
              <a:t>Prevents the user from being “stuck” in the app.</a:t>
            </a:r>
          </a:p>
          <a:p>
            <a:pPr lvl="1">
              <a:spcAft>
                <a:spcPts val="800"/>
              </a:spcAft>
              <a:buSzPct val="100000"/>
            </a:pPr>
            <a:r>
              <a:rPr lang="en-US" sz="3000" dirty="0" smtClean="0"/>
              <a:t>Should be on every page, except the VFW CRUD form and the Display Data.</a:t>
            </a:r>
          </a:p>
          <a:p>
            <a:pPr lvl="1">
              <a:spcAft>
                <a:spcPts val="800"/>
              </a:spcAft>
              <a:buSzPct val="100000"/>
            </a:pPr>
            <a:r>
              <a:rPr lang="en-US" sz="3000" dirty="0" smtClean="0"/>
              <a:t>Must include a link to Home, an Info page or About page, </a:t>
            </a:r>
            <a:r>
              <a:rPr lang="en-US" sz="3000" dirty="0" err="1" smtClean="0"/>
              <a:t>Newsstream</a:t>
            </a:r>
            <a:r>
              <a:rPr lang="en-US" sz="3000" dirty="0" smtClean="0"/>
              <a:t> (or any other page that you think is appropriate, some put an </a:t>
            </a:r>
            <a:r>
              <a:rPr lang="en-US" sz="3000" dirty="0" err="1" smtClean="0"/>
              <a:t>additem</a:t>
            </a:r>
            <a:r>
              <a:rPr lang="en-US" sz="3000" dirty="0" smtClean="0"/>
              <a:t> link here)</a:t>
            </a:r>
            <a:r>
              <a:rPr lang="en-US" sz="3000" dirty="0"/>
              <a:t>.</a:t>
            </a:r>
            <a:endParaRPr lang="en-US" sz="3000" dirty="0" smtClean="0"/>
          </a:p>
          <a:p>
            <a:pPr>
              <a:buNone/>
            </a:pPr>
            <a:endParaRPr lang="en-US" sz="3200" b="1" dirty="0" smtClean="0"/>
          </a:p>
          <a:p>
            <a:endParaRPr lang="en-US" sz="3459" dirty="0" smtClean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4024"/>
            <a:ext cx="8229600" cy="1143000"/>
          </a:xfrm>
        </p:spPr>
        <p:txBody>
          <a:bodyPr/>
          <a:lstStyle/>
          <a:p>
            <a:r>
              <a:rPr lang="en-US" dirty="0" smtClean="0"/>
              <a:t>Project 2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604" y="1879600"/>
            <a:ext cx="8597900" cy="4090764"/>
          </a:xfrm>
        </p:spPr>
        <p:txBody>
          <a:bodyPr>
            <a:normAutofit lnSpcReduction="10000"/>
          </a:bodyPr>
          <a:lstStyle/>
          <a:p>
            <a:pPr>
              <a:buSzPct val="100000"/>
            </a:pPr>
            <a:r>
              <a:rPr lang="en-US" sz="3200" b="1" dirty="0" smtClean="0"/>
              <a:t> Navigation</a:t>
            </a:r>
            <a:r>
              <a:rPr lang="en-US" sz="3200" dirty="0" smtClean="0"/>
              <a:t>: Info or About Page</a:t>
            </a:r>
          </a:p>
          <a:p>
            <a:pPr lvl="1">
              <a:spcAft>
                <a:spcPts val="800"/>
              </a:spcAft>
              <a:buSzPct val="100000"/>
            </a:pPr>
            <a:r>
              <a:rPr lang="en-US" sz="3000" dirty="0" smtClean="0"/>
              <a:t>Should contain links to </a:t>
            </a:r>
            <a:r>
              <a:rPr lang="en-US" sz="3000" dirty="0" err="1" smtClean="0"/>
              <a:t>Git</a:t>
            </a:r>
            <a:r>
              <a:rPr lang="en-US" sz="3000" dirty="0" smtClean="0"/>
              <a:t>.</a:t>
            </a:r>
          </a:p>
          <a:p>
            <a:pPr lvl="1">
              <a:spcAft>
                <a:spcPts val="800"/>
              </a:spcAft>
              <a:buSzPct val="100000"/>
            </a:pPr>
            <a:r>
              <a:rPr lang="en-US" sz="3000" dirty="0" smtClean="0"/>
              <a:t>Should contain links to both the Gold and the Bronze app.</a:t>
            </a:r>
          </a:p>
          <a:p>
            <a:pPr lvl="1">
              <a:spcAft>
                <a:spcPts val="800"/>
              </a:spcAft>
              <a:buSzPct val="100000"/>
            </a:pPr>
            <a:r>
              <a:rPr lang="en-US" sz="3000" dirty="0" smtClean="0"/>
              <a:t>Should include a link to Home.</a:t>
            </a:r>
          </a:p>
          <a:p>
            <a:pPr lvl="1">
              <a:spcAft>
                <a:spcPts val="800"/>
              </a:spcAft>
              <a:buSzPct val="100000"/>
            </a:pPr>
            <a:r>
              <a:rPr lang="en-US" sz="3000" dirty="0" smtClean="0"/>
              <a:t>May include information about yourself or credit for images or assistance (if in doubt, give credit).</a:t>
            </a:r>
          </a:p>
          <a:p>
            <a:pPr>
              <a:buNone/>
            </a:pPr>
            <a:endParaRPr lang="en-US" sz="3200" b="1" dirty="0" smtClean="0"/>
          </a:p>
          <a:p>
            <a:endParaRPr lang="en-US" sz="3459" dirty="0" smtClean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624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71500" y="274638"/>
            <a:ext cx="8001000" cy="1143000"/>
          </a:xfrm>
        </p:spPr>
        <p:txBody>
          <a:bodyPr/>
          <a:lstStyle/>
          <a:p>
            <a:r>
              <a:rPr lang="en-US" dirty="0" err="1" smtClean="0"/>
              <a:t>Navbar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08" y="1722438"/>
            <a:ext cx="2537843" cy="49377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357" y="1735138"/>
            <a:ext cx="2537843" cy="49377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70200" y="1722438"/>
            <a:ext cx="327660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Include: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 smtClean="0"/>
              <a:t>HOME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 smtClean="0"/>
              <a:t>ABOUT or INFO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 smtClean="0"/>
              <a:t>NEWSSTREAM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 smtClean="0"/>
              <a:t>Any other page that you feel would be appropriate.</a:t>
            </a:r>
          </a:p>
          <a:p>
            <a:pPr marL="742950" lvl="1" indent="-285750">
              <a:buFont typeface="Arial"/>
              <a:buChar char="•"/>
            </a:pPr>
            <a:r>
              <a:rPr lang="en-US" sz="2600" dirty="0" err="1" smtClean="0"/>
              <a:t>Additem</a:t>
            </a:r>
            <a:endParaRPr lang="en-US" sz="2600" dirty="0" smtClean="0"/>
          </a:p>
          <a:p>
            <a:pPr marL="742950" lvl="1" indent="-285750">
              <a:buFont typeface="Arial"/>
              <a:buChar char="•"/>
            </a:pPr>
            <a:r>
              <a:rPr lang="en-US" sz="2600" dirty="0" smtClean="0"/>
              <a:t>Suggestions</a:t>
            </a:r>
          </a:p>
          <a:p>
            <a:pPr marL="742950" lvl="1" indent="-285750">
              <a:buFont typeface="Arial"/>
              <a:buChar char="•"/>
            </a:pPr>
            <a:r>
              <a:rPr lang="en-US" sz="2600" dirty="0" err="1" smtClean="0"/>
              <a:t>etc</a:t>
            </a:r>
            <a:endParaRPr lang="en-US" sz="2600" dirty="0" smtClean="0"/>
          </a:p>
          <a:p>
            <a:pPr marL="285750" indent="-285750">
              <a:buFont typeface="Arial"/>
              <a:buChar char="•"/>
            </a:pPr>
            <a:endParaRPr lang="en-US" sz="2600" dirty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71500" y="274638"/>
            <a:ext cx="8001000" cy="1143000"/>
          </a:xfrm>
        </p:spPr>
        <p:txBody>
          <a:bodyPr/>
          <a:lstStyle/>
          <a:p>
            <a:r>
              <a:rPr lang="en-US" dirty="0" smtClean="0"/>
              <a:t>Example of ABOUT of INFO Page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1" y="1818640"/>
            <a:ext cx="2537843" cy="49377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8500" y="2324100"/>
            <a:ext cx="5435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REQUIRED:</a:t>
            </a:r>
          </a:p>
          <a:p>
            <a:pPr marL="742950" lvl="1" indent="-285750">
              <a:buFont typeface="Arial"/>
              <a:buChar char="•"/>
            </a:pPr>
            <a:r>
              <a:rPr lang="en-US" sz="3400" dirty="0" smtClean="0"/>
              <a:t>Links to each app</a:t>
            </a:r>
          </a:p>
          <a:p>
            <a:pPr marL="742950" lvl="1" indent="-285750">
              <a:buFont typeface="Arial"/>
              <a:buChar char="•"/>
            </a:pPr>
            <a:r>
              <a:rPr lang="en-US" sz="3400" dirty="0" smtClean="0"/>
              <a:t>Links to the Repo</a:t>
            </a:r>
          </a:p>
          <a:p>
            <a:pPr marL="742950" lvl="1" indent="-285750">
              <a:buFont typeface="Arial"/>
              <a:buChar char="•"/>
            </a:pPr>
            <a:r>
              <a:rPr lang="en-US" sz="3400" dirty="0" smtClean="0"/>
              <a:t>Links to the Live Pages</a:t>
            </a:r>
          </a:p>
          <a:p>
            <a:pPr marL="742950" lvl="1" indent="-285750">
              <a:buFont typeface="Arial"/>
              <a:buChar char="•"/>
            </a:pPr>
            <a:r>
              <a:rPr lang="en-US" sz="3400" dirty="0" smtClean="0"/>
              <a:t>Credits – if needed.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3255979674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9832"/>
            <a:ext cx="8229600" cy="1143000"/>
          </a:xfrm>
        </p:spPr>
        <p:txBody>
          <a:bodyPr/>
          <a:lstStyle/>
          <a:p>
            <a:r>
              <a:rPr lang="en-US" dirty="0" smtClean="0"/>
              <a:t>Project 2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38660"/>
            <a:ext cx="8597900" cy="4660900"/>
          </a:xfrm>
        </p:spPr>
        <p:txBody>
          <a:bodyPr>
            <a:normAutofit lnSpcReduction="10000"/>
          </a:bodyPr>
          <a:lstStyle/>
          <a:p>
            <a:pPr>
              <a:buSzPct val="100000"/>
            </a:pPr>
            <a:r>
              <a:rPr lang="en-US" sz="3200" b="1" dirty="0" smtClean="0"/>
              <a:t> Item Details - </a:t>
            </a:r>
            <a:r>
              <a:rPr lang="en-US" sz="3200" dirty="0"/>
              <a:t>at least one must be in each app; however, each must be </a:t>
            </a:r>
            <a:r>
              <a:rPr lang="en-US" sz="3200" dirty="0" smtClean="0"/>
              <a:t>used:</a:t>
            </a:r>
          </a:p>
          <a:p>
            <a:pPr lvl="1">
              <a:buSzPct val="100000"/>
            </a:pPr>
            <a:r>
              <a:rPr lang="en-US" sz="3000" dirty="0" smtClean="0"/>
              <a:t>  One Window Drilldown (pgs 202 – 205)</a:t>
            </a:r>
          </a:p>
          <a:p>
            <a:pPr lvl="3"/>
            <a:r>
              <a:rPr lang="en-US" sz="2400" dirty="0" smtClean="0"/>
              <a:t>A list of items in a single window.</a:t>
            </a:r>
          </a:p>
          <a:p>
            <a:pPr lvl="3"/>
            <a:endParaRPr lang="en-US" sz="1800" dirty="0" smtClean="0"/>
          </a:p>
          <a:p>
            <a:pPr lvl="1">
              <a:buSzPct val="100000"/>
            </a:pPr>
            <a:r>
              <a:rPr lang="en-US" sz="3000" dirty="0" smtClean="0"/>
              <a:t>  List Inlay (pgs 206 – 209)</a:t>
            </a:r>
          </a:p>
          <a:p>
            <a:pPr lvl="3"/>
            <a:r>
              <a:rPr lang="en-US" sz="2400" dirty="0" smtClean="0"/>
              <a:t>JQM collapsible sets.</a:t>
            </a:r>
          </a:p>
          <a:p>
            <a:pPr lvl="1"/>
            <a:endParaRPr lang="en-US" sz="1800" dirty="0" smtClean="0"/>
          </a:p>
          <a:p>
            <a:pPr lvl="1">
              <a:buSzPct val="100000"/>
            </a:pPr>
            <a:r>
              <a:rPr lang="en-US" sz="3000" dirty="0" smtClean="0"/>
              <a:t>  Infinite List (pgs 462 – 464) – Not required</a:t>
            </a:r>
          </a:p>
          <a:p>
            <a:pPr lvl="1"/>
            <a:endParaRPr lang="en-US" sz="3259" dirty="0" smtClean="0"/>
          </a:p>
          <a:p>
            <a:pPr lvl="1"/>
            <a:endParaRPr lang="en-US" sz="3259" dirty="0" smtClean="0"/>
          </a:p>
          <a:p>
            <a:endParaRPr lang="en-US" sz="3459" dirty="0" smtClean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90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900" decel="100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71500" y="274638"/>
            <a:ext cx="8001000" cy="1143000"/>
          </a:xfrm>
        </p:spPr>
        <p:txBody>
          <a:bodyPr/>
          <a:lstStyle/>
          <a:p>
            <a:r>
              <a:rPr lang="en-US" dirty="0" smtClean="0"/>
              <a:t>One-Window Drilldown</a:t>
            </a:r>
            <a:endParaRPr lang="en-US" dirty="0"/>
          </a:p>
        </p:txBody>
      </p:sp>
      <p:pic>
        <p:nvPicPr>
          <p:cNvPr id="9" name="Picture 8" descr="One-window drilldown_1-Matt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08" y="1750383"/>
            <a:ext cx="2535555" cy="4938395"/>
          </a:xfrm>
          <a:prstGeom prst="rect">
            <a:avLst/>
          </a:prstGeom>
        </p:spPr>
      </p:pic>
      <p:pic>
        <p:nvPicPr>
          <p:cNvPr id="10" name="Picture 9" descr="One-window drilldown_2-Matt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8673" y="1722443"/>
            <a:ext cx="2563495" cy="4966335"/>
          </a:xfrm>
          <a:prstGeom prst="rect">
            <a:avLst/>
          </a:prstGeom>
        </p:spPr>
      </p:pic>
      <p:pic>
        <p:nvPicPr>
          <p:cNvPr id="11" name="Picture 10" descr="One-window drilldown_3-Matt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9515" y="1722438"/>
            <a:ext cx="2521585" cy="497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577277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Information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905000"/>
            <a:ext cx="8407400" cy="4546600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Email: </a:t>
            </a:r>
            <a:r>
              <a:rPr lang="en-US" sz="3200" dirty="0" smtClean="0">
                <a:hlinkClick r:id="rId2"/>
              </a:rPr>
              <a:t>rgroffalarcon@fullsail.com</a:t>
            </a:r>
            <a:endParaRPr lang="en-US" sz="3200" dirty="0" smtClean="0"/>
          </a:p>
          <a:p>
            <a:pPr>
              <a:buNone/>
            </a:pPr>
            <a:endParaRPr lang="en-US" dirty="0" smtClean="0"/>
          </a:p>
          <a:p>
            <a:r>
              <a:rPr lang="en-US" sz="3200" dirty="0" err="1" smtClean="0"/>
              <a:t>iChat</a:t>
            </a:r>
            <a:r>
              <a:rPr lang="en-US" sz="3200" dirty="0" smtClean="0"/>
              <a:t>: </a:t>
            </a:r>
            <a:r>
              <a:rPr lang="en-US" sz="3200" dirty="0" smtClean="0">
                <a:hlinkClick r:id="rId3"/>
              </a:rPr>
              <a:t>rgroffalarcon@aim.com</a:t>
            </a:r>
            <a:endParaRPr lang="en-US" sz="3200" dirty="0" smtClean="0"/>
          </a:p>
          <a:p>
            <a:endParaRPr lang="en-US" sz="2595" dirty="0" smtClean="0"/>
          </a:p>
          <a:p>
            <a:r>
              <a:rPr lang="en-US" sz="3200" dirty="0" smtClean="0"/>
              <a:t>Text: 407-900-</a:t>
            </a:r>
            <a:r>
              <a:rPr lang="en-US" sz="3200" dirty="0"/>
              <a:t>9648 – Please be sure to identify yourself.</a:t>
            </a:r>
            <a:endParaRPr lang="en-US" sz="3200" dirty="0" smtClean="0"/>
          </a:p>
          <a:p>
            <a:endParaRPr lang="en-US" sz="2824" dirty="0" smtClean="0"/>
          </a:p>
          <a:p>
            <a:r>
              <a:rPr lang="en-US" sz="3243" dirty="0" smtClean="0"/>
              <a:t>Office Phone Number: 407-679-0100  x4151</a:t>
            </a:r>
          </a:p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Inlay</a:t>
            </a:r>
            <a:endParaRPr lang="en-US" dirty="0"/>
          </a:p>
        </p:txBody>
      </p:sp>
      <p:pic>
        <p:nvPicPr>
          <p:cNvPr id="6" name="Picture 5" descr="List inlay_1-Shanna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750" y="1729105"/>
            <a:ext cx="2570480" cy="4938395"/>
          </a:xfrm>
          <a:prstGeom prst="rect">
            <a:avLst/>
          </a:prstGeom>
        </p:spPr>
      </p:pic>
      <p:pic>
        <p:nvPicPr>
          <p:cNvPr id="7" name="Picture 6" descr="List Inlay_2-Shanna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5598" y="1729105"/>
            <a:ext cx="2535555" cy="493141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Infinite List – </a:t>
            </a:r>
            <a:r>
              <a:rPr lang="en-US" sz="4000" b="1" dirty="0" smtClean="0"/>
              <a:t>NOT</a:t>
            </a:r>
            <a:r>
              <a:rPr lang="en-US" sz="4000" dirty="0" smtClean="0"/>
              <a:t> required</a:t>
            </a:r>
            <a:endParaRPr lang="en-US" sz="4000" dirty="0"/>
          </a:p>
        </p:txBody>
      </p:sp>
      <p:pic>
        <p:nvPicPr>
          <p:cNvPr id="4" name="Content Placeholder 3" descr="Infinite Lists.tiff"/>
          <p:cNvPicPr>
            <a:picLocks noGrp="1" noChangeAspect="1"/>
          </p:cNvPicPr>
          <p:nvPr>
            <p:ph idx="1"/>
          </p:nvPr>
        </p:nvPicPr>
        <p:blipFill>
          <a:blip r:embed="rId2"/>
          <a:srcRect t="20974" b="20974"/>
          <a:stretch>
            <a:fillRect/>
          </a:stretch>
        </p:blipFill>
        <p:spPr/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401638"/>
            <a:ext cx="8001000" cy="1143000"/>
          </a:xfrm>
        </p:spPr>
        <p:txBody>
          <a:bodyPr/>
          <a:lstStyle/>
          <a:p>
            <a:r>
              <a:rPr lang="en-US" dirty="0" smtClean="0"/>
              <a:t>Project 2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888378"/>
            <a:ext cx="8001000" cy="4635500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Images</a:t>
            </a:r>
            <a:r>
              <a:rPr lang="en-US" sz="3200" dirty="0" smtClean="0"/>
              <a:t> – each </a:t>
            </a:r>
            <a:r>
              <a:rPr lang="en-US" sz="2800" dirty="0" smtClean="0"/>
              <a:t>MUST be used.  GOLD app and your BRONZE app MUST contain at least one!</a:t>
            </a:r>
            <a:endParaRPr lang="en-US" sz="1200" dirty="0" smtClean="0"/>
          </a:p>
          <a:p>
            <a:pPr lvl="1">
              <a:buSzPct val="100000"/>
            </a:pPr>
            <a:r>
              <a:rPr lang="en-US" sz="2800" dirty="0" smtClean="0"/>
              <a:t>Thumbnail Grid (pgs 210 – 215) </a:t>
            </a:r>
          </a:p>
          <a:p>
            <a:pPr lvl="4"/>
            <a:r>
              <a:rPr lang="en-US" sz="2400" dirty="0" smtClean="0"/>
              <a:t>JQM layout grid</a:t>
            </a:r>
          </a:p>
          <a:p>
            <a:pPr lvl="4"/>
            <a:endParaRPr lang="en-US" sz="1200" dirty="0" smtClean="0"/>
          </a:p>
          <a:p>
            <a:pPr lvl="1">
              <a:buSzPct val="100000"/>
            </a:pPr>
            <a:r>
              <a:rPr lang="en-US" sz="2800" dirty="0" smtClean="0"/>
              <a:t>Thumbnail and Text List (pgs 459 – 461)</a:t>
            </a:r>
          </a:p>
          <a:p>
            <a:pPr lvl="4"/>
            <a:r>
              <a:rPr lang="en-US" sz="2400" dirty="0" smtClean="0"/>
              <a:t>Thumbnail</a:t>
            </a:r>
          </a:p>
          <a:p>
            <a:pPr lvl="1">
              <a:buNone/>
            </a:pPr>
            <a:endParaRPr lang="en-US" sz="2800" dirty="0" smtClean="0"/>
          </a:p>
          <a:p>
            <a:endParaRPr lang="en-US" sz="3459" dirty="0" smtClean="0"/>
          </a:p>
          <a:p>
            <a:endParaRPr lang="en-US" sz="3459" dirty="0" smtClean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90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900" decel="100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Thumbnail Grid</a:t>
            </a:r>
            <a:endParaRPr lang="en-US" dirty="0"/>
          </a:p>
        </p:txBody>
      </p:sp>
      <p:pic>
        <p:nvPicPr>
          <p:cNvPr id="6" name="Content Placeholder 5" descr="Thumbnail Grid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11849" r="-11849"/>
          <a:stretch>
            <a:fillRect/>
          </a:stretch>
        </p:blipFill>
        <p:spPr/>
      </p:pic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Thumbnail Grid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9558" y="1752600"/>
            <a:ext cx="2537843" cy="49377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078" y="1752600"/>
            <a:ext cx="2537843" cy="49377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401" y="1752600"/>
            <a:ext cx="2537843" cy="493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300852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Thumbnail and Text List</a:t>
            </a:r>
            <a:endParaRPr lang="en-US" dirty="0"/>
          </a:p>
        </p:txBody>
      </p:sp>
      <p:pic>
        <p:nvPicPr>
          <p:cNvPr id="4" name="Picture 3" descr="Thumbnail and Text - Mark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08" y="1684338"/>
            <a:ext cx="2577465" cy="4980305"/>
          </a:xfrm>
          <a:prstGeom prst="rect">
            <a:avLst/>
          </a:prstGeom>
        </p:spPr>
      </p:pic>
      <p:pic>
        <p:nvPicPr>
          <p:cNvPr id="5" name="Picture 4" descr="Thumbnail and Text List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8513" y="1709738"/>
            <a:ext cx="2514600" cy="49174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4301" y="1747521"/>
            <a:ext cx="2537843" cy="493776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2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39900"/>
            <a:ext cx="8001000" cy="4635500"/>
          </a:xfrm>
        </p:spPr>
        <p:txBody>
          <a:bodyPr>
            <a:normAutofit/>
          </a:bodyPr>
          <a:lstStyle/>
          <a:p>
            <a:pPr>
              <a:buSzPct val="100000"/>
            </a:pPr>
            <a:r>
              <a:rPr lang="en-US" sz="3200" b="1" dirty="0" smtClean="0"/>
              <a:t>  Order – </a:t>
            </a:r>
            <a:r>
              <a:rPr lang="en-US" sz="2811" dirty="0" smtClean="0"/>
              <a:t>only required in one app.</a:t>
            </a:r>
          </a:p>
          <a:p>
            <a:pPr lvl="1">
              <a:buSzPct val="100000"/>
            </a:pPr>
            <a:r>
              <a:rPr lang="en-US" sz="2800" dirty="0" smtClean="0"/>
              <a:t>News Stream (pgs 34 – 39) – This is the ONLY thing that may be hardcoded into your app. </a:t>
            </a:r>
            <a:r>
              <a:rPr lang="en-US" sz="2800" dirty="0" smtClean="0">
                <a:solidFill>
                  <a:srgbClr val="000090"/>
                </a:solidFill>
              </a:rPr>
              <a:t>This is </a:t>
            </a:r>
            <a:r>
              <a:rPr lang="en-US" sz="2800" b="1" dirty="0" smtClean="0">
                <a:solidFill>
                  <a:srgbClr val="000090"/>
                </a:solidFill>
              </a:rPr>
              <a:t>NOT</a:t>
            </a:r>
            <a:r>
              <a:rPr lang="en-US" sz="2800" dirty="0" smtClean="0">
                <a:solidFill>
                  <a:srgbClr val="000090"/>
                </a:solidFill>
              </a:rPr>
              <a:t> a link to CNN, etc. </a:t>
            </a:r>
            <a:r>
              <a:rPr lang="en-US" sz="2800" dirty="0" smtClean="0"/>
              <a:t>Newest item is on top.</a:t>
            </a:r>
          </a:p>
          <a:p>
            <a:pPr lvl="1">
              <a:buSzPct val="100000"/>
            </a:pPr>
            <a:endParaRPr lang="en-US" sz="2800" dirty="0" smtClean="0">
              <a:solidFill>
                <a:srgbClr val="000090"/>
              </a:solidFill>
            </a:endParaRPr>
          </a:p>
          <a:p>
            <a:pPr lvl="1">
              <a:buSzPct val="100000"/>
            </a:pPr>
            <a:r>
              <a:rPr lang="en-US" sz="2800" dirty="0" smtClean="0"/>
              <a:t>If your app is a calendar app or a reminder app, then what is coming due first would be on top.</a:t>
            </a:r>
            <a:endParaRPr lang="en-US" sz="2800" dirty="0" smtClean="0">
              <a:solidFill>
                <a:srgbClr val="000090"/>
              </a:solidFill>
            </a:endParaRPr>
          </a:p>
          <a:p>
            <a:pPr lvl="1">
              <a:buSzPct val="100000"/>
            </a:pPr>
            <a:endParaRPr lang="en-US" sz="2800" dirty="0" smtClean="0"/>
          </a:p>
          <a:p>
            <a:pPr marL="0" indent="0">
              <a:buNone/>
            </a:pPr>
            <a:endParaRPr lang="en-US" sz="3459" dirty="0" smtClean="0"/>
          </a:p>
          <a:p>
            <a:endParaRPr lang="en-US" sz="3459" dirty="0" smtClean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818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506" y="-315416"/>
            <a:ext cx="9305026" cy="8322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2420888"/>
            <a:ext cx="8229600" cy="1143000"/>
          </a:xfrm>
        </p:spPr>
        <p:txBody>
          <a:bodyPr/>
          <a:lstStyle/>
          <a:p>
            <a:r>
              <a:rPr lang="en-US" b="1" dirty="0">
                <a:solidFill>
                  <a:srgbClr val="000090"/>
                </a:solidFill>
              </a:rPr>
              <a:t>News Stream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660232" y="2618909"/>
            <a:ext cx="1800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90"/>
                </a:solidFill>
              </a:rPr>
              <a:t>News stations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60232" y="5877272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90"/>
                </a:solidFill>
              </a:rPr>
              <a:t>Email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88224" y="6368812"/>
            <a:ext cx="1917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90"/>
                </a:solidFill>
              </a:rPr>
              <a:t>Facebook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News Stream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1" y="1765300"/>
            <a:ext cx="2537843" cy="49377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657" y="1765300"/>
            <a:ext cx="2537843" cy="493776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086100" y="2032000"/>
            <a:ext cx="2794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The Latest entry belongs on top the ONLY exception is if the app is a calendar app and then the item that is upcoming first should be on top.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45515932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0332"/>
            <a:ext cx="8229600" cy="1008112"/>
          </a:xfrm>
        </p:spPr>
        <p:txBody>
          <a:bodyPr/>
          <a:lstStyle/>
          <a:p>
            <a:r>
              <a:rPr lang="en-US" dirty="0" smtClean="0"/>
              <a:t>DO NOT ADD JQM to: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1336" y="1813418"/>
            <a:ext cx="7992888" cy="4525963"/>
          </a:xfrm>
        </p:spPr>
        <p:txBody>
          <a:bodyPr>
            <a:normAutofit fontScale="77500" lnSpcReduction="20000"/>
          </a:bodyPr>
          <a:lstStyle/>
          <a:p>
            <a:pPr>
              <a:buSzPct val="100000"/>
            </a:pPr>
            <a:r>
              <a:rPr lang="en-US" sz="3900" dirty="0" err="1" smtClean="0"/>
              <a:t>addItem.html</a:t>
            </a:r>
            <a:r>
              <a:rPr lang="en-US" sz="3900" dirty="0" smtClean="0"/>
              <a:t> </a:t>
            </a:r>
          </a:p>
          <a:p>
            <a:pPr lvl="1">
              <a:buSzPct val="100000"/>
            </a:pPr>
            <a:r>
              <a:rPr lang="en-US" sz="3200" dirty="0" smtClean="0"/>
              <a:t>NEVER </a:t>
            </a:r>
            <a:r>
              <a:rPr lang="en-US" sz="3200" dirty="0"/>
              <a:t>in the BRONZE </a:t>
            </a:r>
            <a:r>
              <a:rPr lang="en-US" sz="3200" dirty="0" smtClean="0"/>
              <a:t>app</a:t>
            </a:r>
          </a:p>
          <a:p>
            <a:pPr marL="915988" lvl="1" indent="-460375">
              <a:buSzPct val="100000"/>
            </a:pPr>
            <a:r>
              <a:rPr lang="en-US" sz="3200" dirty="0" smtClean="0"/>
              <a:t>Not </a:t>
            </a:r>
            <a:r>
              <a:rPr lang="en-US" sz="3200" dirty="0"/>
              <a:t>in the GOLD app until next week – UNLESS you plan to implement the new </a:t>
            </a:r>
            <a:r>
              <a:rPr lang="en-US" sz="3200" dirty="0" err="1"/>
              <a:t>main.js</a:t>
            </a:r>
            <a:r>
              <a:rPr lang="en-US" sz="3200" dirty="0"/>
              <a:t> and refactor your </a:t>
            </a:r>
            <a:r>
              <a:rPr lang="en-US" sz="3200" dirty="0" err="1"/>
              <a:t>js</a:t>
            </a:r>
            <a:endParaRPr lang="en-US" sz="3200" dirty="0"/>
          </a:p>
          <a:p>
            <a:pPr marL="0" indent="0">
              <a:buNone/>
            </a:pPr>
            <a:endParaRPr lang="en-US" sz="2200" dirty="0"/>
          </a:p>
          <a:p>
            <a:pPr>
              <a:buSzPct val="100000"/>
            </a:pPr>
            <a:r>
              <a:rPr lang="en-US" sz="3900" dirty="0" smtClean="0"/>
              <a:t>JSON Display page</a:t>
            </a:r>
          </a:p>
          <a:p>
            <a:pPr lvl="1">
              <a:buSzPct val="100000"/>
            </a:pPr>
            <a:r>
              <a:rPr lang="en-US" sz="3200" dirty="0"/>
              <a:t>NEVER in the BRONZE </a:t>
            </a:r>
            <a:r>
              <a:rPr lang="en-US" sz="3200" dirty="0" smtClean="0"/>
              <a:t>app</a:t>
            </a:r>
          </a:p>
          <a:p>
            <a:pPr lvl="1">
              <a:buSzPct val="100000"/>
            </a:pPr>
            <a:r>
              <a:rPr lang="en-US" sz="3200" dirty="0" smtClean="0"/>
              <a:t>Not </a:t>
            </a:r>
            <a:r>
              <a:rPr lang="en-US" sz="3200" dirty="0"/>
              <a:t>in the GOLD </a:t>
            </a:r>
            <a:r>
              <a:rPr lang="en-US" sz="3200" dirty="0" smtClean="0"/>
              <a:t>app </a:t>
            </a:r>
            <a:r>
              <a:rPr lang="en-US" sz="3200" dirty="0"/>
              <a:t>– UNLESS you plan to implement the new </a:t>
            </a:r>
            <a:r>
              <a:rPr lang="en-US" sz="3200" dirty="0" err="1"/>
              <a:t>main.js</a:t>
            </a:r>
            <a:r>
              <a:rPr lang="en-US" sz="3200" dirty="0"/>
              <a:t> and refactor your </a:t>
            </a:r>
            <a:r>
              <a:rPr lang="en-US" sz="3200" dirty="0" err="1"/>
              <a:t>js</a:t>
            </a:r>
            <a:endParaRPr lang="en-US" sz="32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055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274638"/>
            <a:ext cx="87249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What I saw in Project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943100"/>
            <a:ext cx="8001000" cy="4597400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FEATURE/SEARCH/BROWSE belongs on the index!  You should NOT have a landing page.</a:t>
            </a:r>
          </a:p>
          <a:p>
            <a:r>
              <a:rPr lang="en-US" sz="3200" dirty="0" smtClean="0"/>
              <a:t>Feature  </a:t>
            </a:r>
            <a:r>
              <a:rPr lang="en-US" sz="3200" dirty="0" smtClean="0"/>
              <a:t>- Several were missing.  Remember it contains:</a:t>
            </a:r>
          </a:p>
          <a:p>
            <a:pPr lvl="1"/>
            <a:r>
              <a:rPr lang="en-US" sz="3000" dirty="0" smtClean="0"/>
              <a:t>an attractive image or logo</a:t>
            </a:r>
            <a:r>
              <a:rPr lang="en-US" sz="3000" dirty="0" smtClean="0"/>
              <a:t>.</a:t>
            </a:r>
          </a:p>
          <a:p>
            <a:pPr lvl="1"/>
            <a:r>
              <a:rPr lang="en-US" sz="3000" dirty="0"/>
              <a:t>s</a:t>
            </a:r>
            <a:r>
              <a:rPr lang="en-US" sz="3000" dirty="0" smtClean="0"/>
              <a:t>hould not take too much room.</a:t>
            </a:r>
            <a:endParaRPr lang="en-US" sz="3000" dirty="0" smtClean="0"/>
          </a:p>
          <a:p>
            <a:pPr lvl="1"/>
            <a:r>
              <a:rPr lang="en-US" sz="3000" dirty="0" smtClean="0"/>
              <a:t>a value proposition – short statement that tells the user the purpose of the app</a:t>
            </a:r>
            <a:r>
              <a:rPr lang="en-US" sz="3000" dirty="0" smtClean="0"/>
              <a:t>.</a:t>
            </a:r>
            <a:endParaRPr lang="en-US" sz="3000" dirty="0" smtClean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900" y="1905000"/>
            <a:ext cx="8750300" cy="4711700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It uses AJAX to perform many of it’s functions.</a:t>
            </a:r>
          </a:p>
          <a:p>
            <a:r>
              <a:rPr lang="en-US" sz="2800" dirty="0" smtClean="0"/>
              <a:t>It does not perform a true page change, it lays one page over the other. For this reason, all external pages will appear to “break”.</a:t>
            </a:r>
          </a:p>
          <a:p>
            <a:r>
              <a:rPr lang="en-US" sz="2800" dirty="0" smtClean="0"/>
              <a:t>In order to correct this external page calls must have:</a:t>
            </a:r>
          </a:p>
          <a:p>
            <a:pPr lvl="1"/>
            <a:r>
              <a:rPr lang="en-US" sz="2600" b="1" dirty="0" smtClean="0">
                <a:solidFill>
                  <a:srgbClr val="0000FF"/>
                </a:solidFill>
              </a:rPr>
              <a:t>data-</a:t>
            </a:r>
            <a:r>
              <a:rPr lang="en-US" sz="2600" b="1" dirty="0" err="1" smtClean="0">
                <a:solidFill>
                  <a:srgbClr val="0000FF"/>
                </a:solidFill>
              </a:rPr>
              <a:t>ajax</a:t>
            </a:r>
            <a:r>
              <a:rPr lang="en-US" sz="2600" b="1" dirty="0" smtClean="0">
                <a:solidFill>
                  <a:srgbClr val="0000FF"/>
                </a:solidFill>
              </a:rPr>
              <a:t>=“false” – preferred as it handles all of the AJAX hijacking</a:t>
            </a:r>
          </a:p>
          <a:p>
            <a:pPr marL="457200" lvl="1" indent="0">
              <a:buNone/>
            </a:pPr>
            <a:r>
              <a:rPr lang="en-US" sz="2600" b="1" dirty="0" smtClean="0">
                <a:solidFill>
                  <a:srgbClr val="0000FF"/>
                </a:solidFill>
              </a:rPr>
              <a:t>				OR</a:t>
            </a:r>
          </a:p>
          <a:p>
            <a:pPr lvl="1"/>
            <a:r>
              <a:rPr lang="en-US" sz="2800" b="1" dirty="0" err="1" smtClean="0">
                <a:solidFill>
                  <a:srgbClr val="0000FF"/>
                </a:solidFill>
              </a:rPr>
              <a:t>rel</a:t>
            </a:r>
            <a:r>
              <a:rPr lang="en-US" sz="2800" b="1" dirty="0" smtClean="0">
                <a:solidFill>
                  <a:srgbClr val="0000FF"/>
                </a:solidFill>
              </a:rPr>
              <a:t>=“external” – only handles page changes</a:t>
            </a:r>
          </a:p>
        </p:txBody>
      </p:sp>
    </p:spTree>
    <p:extLst>
      <p:ext uri="{BB962C8B-B14F-4D97-AF65-F5344CB8AC3E}">
        <p14:creationId xmlns:p14="http://schemas.microsoft.com/office/powerpoint/2010/main" val="3897158703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1082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rgbClr val="000090"/>
                </a:solidFill>
              </a:rPr>
              <a:t>Deliverables</a:t>
            </a:r>
            <a:endParaRPr lang="en-US" b="1" dirty="0">
              <a:solidFill>
                <a:srgbClr val="00009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U Project 2 Rubri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800" y="-63500"/>
            <a:ext cx="6731000" cy="889000"/>
          </a:xfrm>
        </p:spPr>
        <p:txBody>
          <a:bodyPr/>
          <a:lstStyle/>
          <a:p>
            <a:r>
              <a:rPr lang="en-US" dirty="0" smtClean="0"/>
              <a:t>Project 2 - Rubric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671161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55600" y="260524"/>
            <a:ext cx="8229600" cy="1143000"/>
          </a:xfrm>
        </p:spPr>
        <p:txBody>
          <a:bodyPr/>
          <a:lstStyle/>
          <a:p>
            <a:r>
              <a:rPr lang="en-US" dirty="0" smtClean="0"/>
              <a:t>Deliverables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588" y="1765300"/>
            <a:ext cx="8001000" cy="4914900"/>
          </a:xfrm>
        </p:spPr>
        <p:txBody>
          <a:bodyPr>
            <a:normAutofit fontScale="47500" lnSpcReduction="20000"/>
          </a:bodyPr>
          <a:lstStyle/>
          <a:p>
            <a:pPr>
              <a:buSzPct val="100000"/>
            </a:pPr>
            <a:r>
              <a:rPr lang="en-US" sz="5143" b="1" dirty="0" smtClean="0">
                <a:solidFill>
                  <a:srgbClr val="000090"/>
                </a:solidFill>
              </a:rPr>
              <a:t> </a:t>
            </a:r>
            <a:r>
              <a:rPr lang="en-US" sz="6300" b="1" dirty="0" smtClean="0">
                <a:solidFill>
                  <a:srgbClr val="000090"/>
                </a:solidFill>
              </a:rPr>
              <a:t> Two fully functioning </a:t>
            </a:r>
            <a:r>
              <a:rPr lang="en-US" sz="6300" dirty="0" smtClean="0"/>
              <a:t>apps:</a:t>
            </a:r>
          </a:p>
          <a:p>
            <a:pPr lvl="1">
              <a:buSzPct val="100000"/>
            </a:pPr>
            <a:r>
              <a:rPr lang="en-US" sz="4129" dirty="0" smtClean="0"/>
              <a:t> </a:t>
            </a:r>
            <a:r>
              <a:rPr lang="en-US" sz="5900" dirty="0" smtClean="0"/>
              <a:t> Your “GOLD medal” app. – JQM</a:t>
            </a:r>
          </a:p>
          <a:p>
            <a:pPr lvl="2">
              <a:buSzPct val="100000"/>
            </a:pPr>
            <a:r>
              <a:rPr lang="en-US" sz="5500" dirty="0" smtClean="0"/>
              <a:t>This is the app in which you apply interface and usability patterns that you like and think work well in your app.</a:t>
            </a:r>
          </a:p>
          <a:p>
            <a:pPr lvl="1">
              <a:buSzPct val="100000"/>
            </a:pPr>
            <a:r>
              <a:rPr lang="en-US" sz="4300" dirty="0" smtClean="0"/>
              <a:t> </a:t>
            </a:r>
            <a:r>
              <a:rPr lang="en-US" sz="5900" dirty="0" smtClean="0"/>
              <a:t>Your </a:t>
            </a:r>
            <a:r>
              <a:rPr lang="en-US" sz="5900" dirty="0"/>
              <a:t>“BRONZE medal” app. – Your choice</a:t>
            </a:r>
          </a:p>
          <a:p>
            <a:pPr marL="1484312" lvl="2" indent="-571500">
              <a:buSzPct val="100000"/>
            </a:pPr>
            <a:r>
              <a:rPr lang="en-US" sz="5500" dirty="0" smtClean="0"/>
              <a:t>This is the app in which you apply interface and usability patterns that you don’t think work as well in your app.</a:t>
            </a:r>
          </a:p>
          <a:p>
            <a:pPr marL="1484312" lvl="2" indent="-571500">
              <a:buSzPct val="100000"/>
            </a:pPr>
            <a:endParaRPr lang="en-US" sz="4129" dirty="0"/>
          </a:p>
          <a:p>
            <a:pPr marL="1370012" lvl="3" indent="0">
              <a:buSzPct val="100000"/>
              <a:buNone/>
            </a:pPr>
            <a:r>
              <a:rPr lang="en-US" sz="5100" dirty="0">
                <a:solidFill>
                  <a:srgbClr val="000090"/>
                </a:solidFill>
              </a:rPr>
              <a:t>Both </a:t>
            </a:r>
            <a:r>
              <a:rPr lang="en-US" sz="5100" dirty="0" smtClean="0">
                <a:solidFill>
                  <a:srgbClr val="000090"/>
                </a:solidFill>
              </a:rPr>
              <a:t>Apps </a:t>
            </a:r>
            <a:r>
              <a:rPr lang="en-US" sz="5100" dirty="0">
                <a:solidFill>
                  <a:srgbClr val="000090"/>
                </a:solidFill>
              </a:rPr>
              <a:t>MUST contain </a:t>
            </a:r>
            <a:r>
              <a:rPr lang="en-US" sz="5100" dirty="0" smtClean="0">
                <a:solidFill>
                  <a:srgbClr val="000090"/>
                </a:solidFill>
              </a:rPr>
              <a:t>a fully, functioning CRUD!</a:t>
            </a:r>
            <a:endParaRPr lang="en-US" sz="5100" dirty="0">
              <a:solidFill>
                <a:srgbClr val="000090"/>
              </a:solidFill>
            </a:endParaRPr>
          </a:p>
          <a:p>
            <a:pPr marL="1254125" lvl="2" indent="-341313">
              <a:buSzPct val="100000"/>
              <a:buBlip>
                <a:blip r:embed="rId2"/>
              </a:buBlip>
            </a:pPr>
            <a:endParaRPr lang="en-US" sz="4129" dirty="0" smtClean="0"/>
          </a:p>
          <a:p>
            <a:pPr lvl="2"/>
            <a:endParaRPr lang="en-US" sz="2800" dirty="0" smtClean="0"/>
          </a:p>
          <a:p>
            <a:pPr lvl="2"/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72A5E-C1CA-1747-AA91-4F2F53FCBBB0}" type="slidenum">
              <a:rPr lang="en-US" smtClean="0"/>
              <a:pPr/>
              <a:t>43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Matt.tiff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54285" b="-54285"/>
          <a:stretch>
            <a:fillRect/>
          </a:stretch>
        </p:blipFill>
        <p:spPr>
          <a:xfrm>
            <a:off x="571500" y="1100138"/>
            <a:ext cx="5156200" cy="4741422"/>
          </a:xfrm>
        </p:spPr>
      </p:pic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52400" y="1912938"/>
            <a:ext cx="3505200" cy="639762"/>
          </a:xfrm>
        </p:spPr>
        <p:txBody>
          <a:bodyPr/>
          <a:lstStyle/>
          <a:p>
            <a:r>
              <a:rPr lang="en-US" sz="3200" dirty="0" smtClean="0"/>
              <a:t>File Naming</a:t>
            </a:r>
          </a:p>
          <a:p>
            <a:endParaRPr lang="en-US" dirty="0"/>
          </a:p>
        </p:txBody>
      </p:sp>
      <p:pic>
        <p:nvPicPr>
          <p:cNvPr id="10" name="Content Placeholder 9" descr="Matt-Github.tiff"/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-81218" b="-81218"/>
          <a:stretch>
            <a:fillRect/>
          </a:stretch>
        </p:blipFill>
        <p:spPr>
          <a:xfrm>
            <a:off x="2501900" y="2654300"/>
            <a:ext cx="6451600" cy="5932628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5521960" y="4089400"/>
            <a:ext cx="3558540" cy="639762"/>
          </a:xfrm>
        </p:spPr>
        <p:txBody>
          <a:bodyPr/>
          <a:lstStyle/>
          <a:p>
            <a:r>
              <a:rPr lang="en-US" sz="3200" dirty="0" smtClean="0"/>
              <a:t>Clickable Files</a:t>
            </a:r>
          </a:p>
          <a:p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23900" y="325438"/>
            <a:ext cx="8001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Deliverables </a:t>
            </a: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(cont.)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133600"/>
            <a:ext cx="8001000" cy="131286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000090"/>
                </a:solidFill>
              </a:rPr>
              <a:t>What’s coming up? </a:t>
            </a:r>
            <a:br>
              <a:rPr lang="en-US" b="1" dirty="0" smtClean="0">
                <a:solidFill>
                  <a:srgbClr val="000090"/>
                </a:solidFill>
              </a:rPr>
            </a:br>
            <a:r>
              <a:rPr lang="en-US" b="1" dirty="0" smtClean="0">
                <a:solidFill>
                  <a:srgbClr val="000090"/>
                </a:solidFill>
              </a:rPr>
              <a:t>Project 3</a:t>
            </a:r>
            <a:endParaRPr lang="en-US" b="1" dirty="0">
              <a:solidFill>
                <a:srgbClr val="00009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122238"/>
            <a:ext cx="8001000" cy="13128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What’s coming up? </a:t>
            </a:r>
            <a:br>
              <a:rPr lang="en-US" dirty="0" smtClean="0"/>
            </a:br>
            <a:r>
              <a:rPr lang="en-US" dirty="0" smtClean="0"/>
              <a:t>Project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981200"/>
            <a:ext cx="7124700" cy="4775200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en-US" sz="3300" dirty="0" smtClean="0"/>
              <a:t>Selection Items</a:t>
            </a:r>
          </a:p>
          <a:p>
            <a:pPr lvl="2"/>
            <a:r>
              <a:rPr lang="en-US" sz="3300" dirty="0" smtClean="0"/>
              <a:t>Hints</a:t>
            </a:r>
          </a:p>
          <a:p>
            <a:pPr lvl="2"/>
            <a:r>
              <a:rPr lang="en-US" sz="3300" dirty="0" smtClean="0"/>
              <a:t>Input Prompts</a:t>
            </a:r>
          </a:p>
          <a:p>
            <a:pPr lvl="2"/>
            <a:r>
              <a:rPr lang="en-US" sz="3300" dirty="0" smtClean="0"/>
              <a:t>Dropdown Chooser Patterns</a:t>
            </a:r>
          </a:p>
          <a:p>
            <a:pPr lvl="1"/>
            <a:r>
              <a:rPr lang="en-US" sz="3300" dirty="0" smtClean="0"/>
              <a:t>Good Defaults</a:t>
            </a:r>
          </a:p>
          <a:p>
            <a:pPr lvl="2"/>
            <a:r>
              <a:rPr lang="en-US" sz="3300" dirty="0" smtClean="0"/>
              <a:t>Range slider</a:t>
            </a:r>
          </a:p>
          <a:p>
            <a:pPr lvl="2"/>
            <a:r>
              <a:rPr lang="en-US" sz="3300" dirty="0" smtClean="0"/>
              <a:t>Date-field</a:t>
            </a:r>
          </a:p>
          <a:p>
            <a:pPr lvl="2"/>
            <a:r>
              <a:rPr lang="en-US" sz="3300" dirty="0" smtClean="0"/>
              <a:t>Checkboxes</a:t>
            </a:r>
          </a:p>
          <a:p>
            <a:pPr lvl="1"/>
            <a:r>
              <a:rPr lang="en-US" sz="3300" dirty="0" smtClean="0"/>
              <a:t>Prominent Done Buttons</a:t>
            </a:r>
          </a:p>
          <a:p>
            <a:pPr lvl="1"/>
            <a:r>
              <a:rPr lang="en-US" sz="3300" dirty="0" smtClean="0"/>
              <a:t>Same-Page Error Messages</a:t>
            </a:r>
          </a:p>
          <a:p>
            <a:pPr lvl="2"/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571500" y="1384300"/>
            <a:ext cx="18730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sz="3600" dirty="0"/>
              <a:t>FORMS</a:t>
            </a:r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448" y="1981200"/>
            <a:ext cx="8001000" cy="241486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000090"/>
                </a:solidFill>
              </a:rPr>
              <a:t>Do we see anything </a:t>
            </a:r>
            <a:br>
              <a:rPr lang="en-US" b="1" dirty="0" smtClean="0">
                <a:solidFill>
                  <a:srgbClr val="000090"/>
                </a:solidFill>
              </a:rPr>
            </a:br>
            <a:r>
              <a:rPr lang="en-US" b="1" dirty="0" smtClean="0">
                <a:solidFill>
                  <a:srgbClr val="000090"/>
                </a:solidFill>
              </a:rPr>
              <a:t>wrong with this? </a:t>
            </a:r>
            <a:br>
              <a:rPr lang="en-US" b="1" dirty="0" smtClean="0">
                <a:solidFill>
                  <a:srgbClr val="000090"/>
                </a:solidFill>
              </a:rPr>
            </a:br>
            <a:endParaRPr lang="en-US" b="1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412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747316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90"/>
                </a:solidFill>
              </a:rPr>
              <a:t>Is something wrong here?</a:t>
            </a:r>
            <a:endParaRPr lang="en-US" sz="3600" dirty="0">
              <a:solidFill>
                <a:srgbClr val="00009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1769299"/>
            <a:ext cx="9144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	</a:t>
            </a:r>
            <a:r>
              <a:rPr lang="en-US" dirty="0" smtClean="0"/>
              <a:t>        &lt;</a:t>
            </a:r>
            <a:r>
              <a:rPr lang="en-US" dirty="0"/>
              <a:t>script type="text/</a:t>
            </a:r>
            <a:r>
              <a:rPr lang="en-US" dirty="0" err="1"/>
              <a:t>javascript</a:t>
            </a:r>
            <a:r>
              <a:rPr lang="en-US" dirty="0"/>
              <a:t>" </a:t>
            </a:r>
            <a:r>
              <a:rPr lang="en-US" dirty="0" err="1"/>
              <a:t>src</a:t>
            </a:r>
            <a:r>
              <a:rPr lang="en-US" dirty="0"/>
              <a:t>="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json.js</a:t>
            </a:r>
            <a:r>
              <a:rPr lang="en-US" dirty="0"/>
              <a:t>"&gt;&lt;/script&gt;</a:t>
            </a:r>
          </a:p>
          <a:p>
            <a:r>
              <a:rPr lang="en-US" dirty="0"/>
              <a:t>		&lt;script type="text/</a:t>
            </a:r>
            <a:r>
              <a:rPr lang="en-US" dirty="0" err="1"/>
              <a:t>javascript</a:t>
            </a:r>
            <a:r>
              <a:rPr lang="en-US" dirty="0"/>
              <a:t>" </a:t>
            </a:r>
            <a:r>
              <a:rPr lang="en-US" dirty="0" err="1"/>
              <a:t>src</a:t>
            </a:r>
            <a:r>
              <a:rPr lang="en-US" dirty="0"/>
              <a:t>="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main.js</a:t>
            </a:r>
            <a:r>
              <a:rPr lang="en-US" dirty="0"/>
              <a:t>"&gt;&lt;/script&gt;	</a:t>
            </a:r>
          </a:p>
          <a:p>
            <a:r>
              <a:rPr lang="en-US" dirty="0"/>
              <a:t>		&lt;script type="text/</a:t>
            </a:r>
            <a:r>
              <a:rPr lang="en-US" dirty="0" err="1"/>
              <a:t>javascript</a:t>
            </a:r>
            <a:r>
              <a:rPr lang="en-US" dirty="0"/>
              <a:t>"&gt;</a:t>
            </a:r>
          </a:p>
          <a:p>
            <a:r>
              <a:rPr lang="en-US" dirty="0"/>
              <a:t>                       </a:t>
            </a:r>
            <a:r>
              <a:rPr lang="en-US" dirty="0" smtClean="0"/>
              <a:t>                 function </a:t>
            </a:r>
            <a:r>
              <a:rPr lang="en-US" dirty="0" err="1"/>
              <a:t>showValue</a:t>
            </a:r>
            <a:r>
              <a:rPr lang="en-US" dirty="0"/>
              <a:t>(</a:t>
            </a:r>
            <a:r>
              <a:rPr lang="en-US" dirty="0" err="1"/>
              <a:t>newValue,range</a:t>
            </a:r>
            <a:r>
              <a:rPr lang="en-US" dirty="0"/>
              <a:t>)</a:t>
            </a:r>
          </a:p>
          <a:p>
            <a:r>
              <a:rPr lang="en-US" dirty="0"/>
              <a:t>                       </a:t>
            </a:r>
            <a:r>
              <a:rPr lang="en-US" dirty="0" smtClean="0"/>
              <a:t>                { </a:t>
            </a:r>
          </a:p>
          <a:p>
            <a:r>
              <a:rPr lang="en-US" dirty="0"/>
              <a:t>	</a:t>
            </a:r>
            <a:r>
              <a:rPr lang="en-US" dirty="0" smtClean="0"/>
              <a:t>				   </a:t>
            </a:r>
            <a:r>
              <a:rPr lang="en-US" dirty="0" err="1" smtClean="0"/>
              <a:t>document.getElementById</a:t>
            </a:r>
            <a:r>
              <a:rPr lang="en-US" dirty="0"/>
              <a:t>(range).</a:t>
            </a:r>
            <a:r>
              <a:rPr lang="en-US" dirty="0" err="1"/>
              <a:t>innerHTML</a:t>
            </a:r>
            <a:r>
              <a:rPr lang="en-US" dirty="0"/>
              <a:t>=</a:t>
            </a:r>
            <a:r>
              <a:rPr lang="en-US" dirty="0" err="1"/>
              <a:t>newValue</a:t>
            </a:r>
            <a:r>
              <a:rPr lang="en-US" dirty="0" smtClean="0"/>
              <a:t>;</a:t>
            </a:r>
          </a:p>
          <a:p>
            <a:r>
              <a:rPr lang="en-US" dirty="0"/>
              <a:t>	</a:t>
            </a:r>
            <a:r>
              <a:rPr lang="en-US" dirty="0" smtClean="0"/>
              <a:t>				}</a:t>
            </a:r>
            <a:endParaRPr lang="en-US" dirty="0"/>
          </a:p>
          <a:p>
            <a:r>
              <a:rPr lang="en-US" dirty="0"/>
              <a:t>     </a:t>
            </a:r>
            <a:r>
              <a:rPr lang="en-US" dirty="0" smtClean="0"/>
              <a:t>             &lt;</a:t>
            </a:r>
            <a:r>
              <a:rPr lang="en-US" dirty="0"/>
              <a:t>/script&gt; </a:t>
            </a:r>
            <a:endParaRPr lang="en-US" dirty="0" smtClean="0"/>
          </a:p>
          <a:p>
            <a:r>
              <a:rPr lang="en-US" dirty="0" smtClean="0"/>
              <a:t>==========================================================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4354622"/>
            <a:ext cx="9144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		&lt;script </a:t>
            </a:r>
            <a:r>
              <a:rPr lang="en-US" dirty="0" err="1"/>
              <a:t>src</a:t>
            </a:r>
            <a:r>
              <a:rPr lang="en-US" dirty="0"/>
              <a:t>="JS/</a:t>
            </a:r>
            <a:r>
              <a:rPr lang="en-US" dirty="0" err="1"/>
              <a:t>json.js</a:t>
            </a:r>
            <a:r>
              <a:rPr lang="en-US" dirty="0"/>
              <a:t>" type="text/</a:t>
            </a:r>
            <a:r>
              <a:rPr lang="en-US" dirty="0" err="1"/>
              <a:t>javascript</a:t>
            </a:r>
            <a:r>
              <a:rPr lang="en-US" dirty="0"/>
              <a:t>"&gt;&lt;/script&gt;</a:t>
            </a:r>
          </a:p>
          <a:p>
            <a:r>
              <a:rPr lang="en-US" dirty="0"/>
              <a:t>		&lt;script </a:t>
            </a:r>
            <a:r>
              <a:rPr lang="en-US" dirty="0" err="1"/>
              <a:t>src</a:t>
            </a:r>
            <a:r>
              <a:rPr lang="en-US" dirty="0"/>
              <a:t>="JS/</a:t>
            </a:r>
            <a:r>
              <a:rPr lang="en-US" dirty="0" err="1"/>
              <a:t>main.js</a:t>
            </a:r>
            <a:r>
              <a:rPr lang="en-US" dirty="0"/>
              <a:t>" type="text/</a:t>
            </a:r>
            <a:r>
              <a:rPr lang="en-US" dirty="0" err="1"/>
              <a:t>javascript</a:t>
            </a:r>
            <a:r>
              <a:rPr lang="en-US" dirty="0"/>
              <a:t>"&gt;&lt;/script&gt;</a:t>
            </a:r>
          </a:p>
          <a:p>
            <a:r>
              <a:rPr lang="en-US" dirty="0"/>
              <a:t>		</a:t>
            </a:r>
            <a:r>
              <a:rPr lang="en-US" dirty="0" smtClean="0"/>
              <a:t>&lt;</a:t>
            </a:r>
            <a:r>
              <a:rPr lang="en-US" dirty="0"/>
              <a:t>script type="text/</a:t>
            </a:r>
            <a:r>
              <a:rPr lang="en-US" dirty="0" err="1"/>
              <a:t>javascript</a:t>
            </a:r>
            <a:r>
              <a:rPr lang="en-US" dirty="0"/>
              <a:t>"&gt;</a:t>
            </a:r>
          </a:p>
          <a:p>
            <a:r>
              <a:rPr lang="en-US" dirty="0"/>
              <a:t>		</a:t>
            </a:r>
            <a:r>
              <a:rPr lang="en-US" dirty="0" smtClean="0"/>
              <a:t>                       </a:t>
            </a:r>
            <a:r>
              <a:rPr lang="en-US" dirty="0"/>
              <a:t>function </a:t>
            </a:r>
            <a:r>
              <a:rPr lang="en-US" dirty="0" err="1"/>
              <a:t>showValue</a:t>
            </a:r>
            <a:r>
              <a:rPr lang="en-US" dirty="0"/>
              <a:t>(</a:t>
            </a:r>
            <a:r>
              <a:rPr lang="en-US" dirty="0" err="1"/>
              <a:t>newValue,range</a:t>
            </a:r>
            <a:r>
              <a:rPr lang="en-US" dirty="0"/>
              <a:t>)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				{</a:t>
            </a:r>
            <a:endParaRPr lang="en-US" dirty="0"/>
          </a:p>
          <a:p>
            <a:r>
              <a:rPr lang="en-US" dirty="0"/>
              <a:t>		</a:t>
            </a:r>
            <a:r>
              <a:rPr lang="en-US" dirty="0" smtClean="0"/>
              <a:t>                          </a:t>
            </a:r>
            <a:r>
              <a:rPr lang="en-US" dirty="0" err="1" smtClean="0"/>
              <a:t>document.getElementById</a:t>
            </a:r>
            <a:r>
              <a:rPr lang="en-US" dirty="0"/>
              <a:t>(range).</a:t>
            </a:r>
            <a:r>
              <a:rPr lang="en-US" dirty="0" err="1"/>
              <a:t>innerHTML</a:t>
            </a:r>
            <a:r>
              <a:rPr lang="en-US" dirty="0"/>
              <a:t>=</a:t>
            </a:r>
            <a:r>
              <a:rPr lang="en-US" dirty="0" err="1"/>
              <a:t>newValue</a:t>
            </a:r>
            <a:r>
              <a:rPr lang="en-US" dirty="0" smtClean="0"/>
              <a:t>; </a:t>
            </a:r>
          </a:p>
          <a:p>
            <a:r>
              <a:rPr lang="en-US" dirty="0"/>
              <a:t>	</a:t>
            </a:r>
            <a:r>
              <a:rPr lang="en-US" dirty="0" smtClean="0"/>
              <a:t>				}</a:t>
            </a:r>
            <a:endParaRPr lang="en-US" dirty="0"/>
          </a:p>
          <a:p>
            <a:r>
              <a:rPr lang="en-US" dirty="0"/>
              <a:t>		&lt;/script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==========================================================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785416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90"/>
                </a:solidFill>
              </a:rPr>
              <a:t>Is something wrong here?</a:t>
            </a:r>
            <a:endParaRPr lang="en-US" sz="3600" dirty="0">
              <a:solidFill>
                <a:srgbClr val="00009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1500" y="1969120"/>
            <a:ext cx="77597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&lt;script </a:t>
            </a:r>
            <a:r>
              <a:rPr lang="en-US" dirty="0" err="1"/>
              <a:t>src</a:t>
            </a:r>
            <a:r>
              <a:rPr lang="en-US" dirty="0"/>
              <a:t>="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main.js</a:t>
            </a:r>
            <a:r>
              <a:rPr lang="en-US" dirty="0"/>
              <a:t>" type="text/</a:t>
            </a:r>
            <a:r>
              <a:rPr lang="en-US" dirty="0" err="1"/>
              <a:t>javascript</a:t>
            </a:r>
            <a:r>
              <a:rPr lang="en-US" dirty="0"/>
              <a:t>"&gt;&lt;/script&gt;</a:t>
            </a:r>
          </a:p>
          <a:p>
            <a:r>
              <a:rPr lang="en-US" dirty="0"/>
              <a:t>        &lt;script </a:t>
            </a:r>
            <a:r>
              <a:rPr lang="en-US" dirty="0" err="1"/>
              <a:t>src</a:t>
            </a:r>
            <a:r>
              <a:rPr lang="en-US" dirty="0"/>
              <a:t>= "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JSON.js</a:t>
            </a:r>
            <a:r>
              <a:rPr lang="en-US" dirty="0"/>
              <a:t>" type= "text/</a:t>
            </a:r>
            <a:r>
              <a:rPr lang="en-US" dirty="0" err="1"/>
              <a:t>javascript</a:t>
            </a:r>
            <a:r>
              <a:rPr lang="en-US" dirty="0"/>
              <a:t>"&gt;&lt;/script&gt;</a:t>
            </a:r>
          </a:p>
          <a:p>
            <a:r>
              <a:rPr lang="en-US" dirty="0"/>
              <a:t>        &lt;script type="text/</a:t>
            </a:r>
            <a:r>
              <a:rPr lang="en-US" dirty="0" err="1"/>
              <a:t>javascript</a:t>
            </a:r>
            <a:r>
              <a:rPr lang="en-US" dirty="0"/>
              <a:t>"&gt;</a:t>
            </a:r>
          </a:p>
          <a:p>
            <a:r>
              <a:rPr lang="en-US" dirty="0"/>
              <a:t>            </a:t>
            </a:r>
            <a:r>
              <a:rPr lang="en-US" dirty="0" smtClean="0"/>
              <a:t>  </a:t>
            </a:r>
            <a:r>
              <a:rPr lang="en-US" dirty="0"/>
              <a:t>function </a:t>
            </a:r>
            <a:r>
              <a:rPr lang="en-US" dirty="0" err="1"/>
              <a:t>showValue</a:t>
            </a:r>
            <a:r>
              <a:rPr lang="en-US" dirty="0"/>
              <a:t>(</a:t>
            </a:r>
            <a:r>
              <a:rPr lang="en-US" dirty="0" err="1"/>
              <a:t>newValue,range</a:t>
            </a:r>
            <a:r>
              <a:rPr lang="en-US" dirty="0"/>
              <a:t>)</a:t>
            </a:r>
          </a:p>
          <a:p>
            <a:r>
              <a:rPr lang="en-US" dirty="0"/>
              <a:t>                 </a:t>
            </a:r>
            <a:r>
              <a:rPr lang="en-US" dirty="0" smtClean="0"/>
              <a:t> {</a:t>
            </a:r>
            <a:r>
              <a:rPr lang="en-US" dirty="0" err="1" smtClean="0"/>
              <a:t>document.getElementById</a:t>
            </a:r>
            <a:r>
              <a:rPr lang="en-US" dirty="0"/>
              <a:t>(range).</a:t>
            </a:r>
            <a:r>
              <a:rPr lang="en-US" dirty="0" err="1"/>
              <a:t>innerHTML</a:t>
            </a:r>
            <a:r>
              <a:rPr lang="en-US" dirty="0"/>
              <a:t>=</a:t>
            </a:r>
            <a:r>
              <a:rPr lang="en-US" dirty="0" err="1"/>
              <a:t>newValue</a:t>
            </a:r>
            <a:r>
              <a:rPr lang="en-US" dirty="0" smtClean="0"/>
              <a:t>;}</a:t>
            </a:r>
            <a:endParaRPr lang="en-US" dirty="0"/>
          </a:p>
          <a:p>
            <a:r>
              <a:rPr lang="en-US" dirty="0"/>
              <a:t>             </a:t>
            </a:r>
            <a:r>
              <a:rPr lang="en-US" dirty="0" smtClean="0"/>
              <a:t> </a:t>
            </a:r>
            <a:r>
              <a:rPr lang="en-US" dirty="0"/>
              <a:t>function </a:t>
            </a:r>
            <a:r>
              <a:rPr lang="en-US" dirty="0" err="1"/>
              <a:t>showValue</a:t>
            </a:r>
            <a:r>
              <a:rPr lang="en-US" dirty="0"/>
              <a:t>(newValue2,range)</a:t>
            </a:r>
          </a:p>
          <a:p>
            <a:r>
              <a:rPr lang="en-US" dirty="0"/>
              <a:t>                  </a:t>
            </a:r>
            <a:r>
              <a:rPr lang="en-US" dirty="0" smtClean="0"/>
              <a:t> {</a:t>
            </a:r>
            <a:r>
              <a:rPr lang="en-US" dirty="0" err="1" smtClean="0"/>
              <a:t>document.getElementById</a:t>
            </a:r>
            <a:r>
              <a:rPr lang="en-US" dirty="0"/>
              <a:t>(range).</a:t>
            </a:r>
            <a:r>
              <a:rPr lang="en-US" dirty="0" err="1"/>
              <a:t>innerHTML</a:t>
            </a:r>
            <a:r>
              <a:rPr lang="en-US" dirty="0"/>
              <a:t>=newValue2</a:t>
            </a:r>
            <a:r>
              <a:rPr lang="en-US" dirty="0" smtClean="0"/>
              <a:t>; </a:t>
            </a:r>
            <a:r>
              <a:rPr lang="en-US" dirty="0"/>
              <a:t>}</a:t>
            </a:r>
          </a:p>
          <a:p>
            <a:r>
              <a:rPr lang="en-US" dirty="0"/>
              <a:t>                &lt;/script&gt; </a:t>
            </a:r>
          </a:p>
        </p:txBody>
      </p:sp>
    </p:spTree>
    <p:extLst>
      <p:ext uri="{BB962C8B-B14F-4D97-AF65-F5344CB8AC3E}">
        <p14:creationId xmlns:p14="http://schemas.microsoft.com/office/powerpoint/2010/main" val="2148688739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274638"/>
            <a:ext cx="8724900" cy="1143000"/>
          </a:xfrm>
        </p:spPr>
        <p:txBody>
          <a:bodyPr>
            <a:normAutofit/>
          </a:bodyPr>
          <a:lstStyle/>
          <a:p>
            <a:r>
              <a:rPr lang="en-US" dirty="0"/>
              <a:t>What I saw in Project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943100"/>
            <a:ext cx="8267700" cy="4597400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Search  - Only 1 person needs to correct this. </a:t>
            </a:r>
            <a:r>
              <a:rPr lang="en-US" sz="3200" dirty="0" smtClean="0">
                <a:sym typeface="Wingdings"/>
              </a:rPr>
              <a:t></a:t>
            </a:r>
            <a:endParaRPr lang="en-US" sz="3200" dirty="0" smtClean="0"/>
          </a:p>
          <a:p>
            <a:r>
              <a:rPr lang="en-US" sz="3200" dirty="0" smtClean="0"/>
              <a:t>Browse </a:t>
            </a:r>
            <a:r>
              <a:rPr lang="en-US" sz="3200" dirty="0" smtClean="0"/>
              <a:t>– These should:</a:t>
            </a:r>
          </a:p>
          <a:p>
            <a:pPr lvl="1"/>
            <a:r>
              <a:rPr lang="en-US" sz="3000" dirty="0" smtClean="0"/>
              <a:t>be categories that are on the form. </a:t>
            </a:r>
          </a:p>
          <a:p>
            <a:pPr lvl="1"/>
            <a:r>
              <a:rPr lang="en-US" sz="3000" dirty="0"/>
              <a:t>d</a:t>
            </a:r>
            <a:r>
              <a:rPr lang="en-US" sz="3000" dirty="0" smtClean="0"/>
              <a:t>oes not need to be dynamic; however, if you have the ability to code this, by all means do so!</a:t>
            </a:r>
          </a:p>
          <a:p>
            <a:pPr lvl="1"/>
            <a:r>
              <a:rPr lang="en-US" sz="3000" dirty="0"/>
              <a:t>s</a:t>
            </a:r>
            <a:r>
              <a:rPr lang="en-US" sz="3000" dirty="0" smtClean="0"/>
              <a:t>hould link to something; this is why I suggested the 404 error page.</a:t>
            </a:r>
          </a:p>
          <a:p>
            <a:pPr lvl="1"/>
            <a:endParaRPr lang="en-US" sz="3000" dirty="0" smtClean="0"/>
          </a:p>
        </p:txBody>
      </p:sp>
    </p:spTree>
    <p:extLst>
      <p:ext uri="{BB962C8B-B14F-4D97-AF65-F5344CB8AC3E}">
        <p14:creationId xmlns:p14="http://schemas.microsoft.com/office/powerpoint/2010/main" val="3113935226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7800" y="1656656"/>
            <a:ext cx="8966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       &lt;</a:t>
            </a:r>
            <a:r>
              <a:rPr lang="en-US" dirty="0"/>
              <a:t>p&gt;&lt;input id="submit" name="submit" type="button" value="Submit Medication"&gt;&lt;/p&gt;</a:t>
            </a:r>
          </a:p>
          <a:p>
            <a:r>
              <a:rPr lang="en-US" dirty="0" smtClean="0"/>
              <a:t>&lt;</a:t>
            </a:r>
            <a:r>
              <a:rPr lang="en-US" dirty="0"/>
              <a:t>/form&gt;</a:t>
            </a:r>
          </a:p>
          <a:p>
            <a:r>
              <a:rPr lang="en-US" dirty="0"/>
              <a:t> </a:t>
            </a:r>
            <a:r>
              <a:rPr lang="en-US" dirty="0" smtClean="0"/>
              <a:t>       &lt;</a:t>
            </a:r>
            <a:r>
              <a:rPr lang="en-US" dirty="0"/>
              <a:t>script type="text/</a:t>
            </a:r>
            <a:r>
              <a:rPr lang="en-US" dirty="0" err="1"/>
              <a:t>javascript</a:t>
            </a:r>
            <a:r>
              <a:rPr lang="en-US" dirty="0"/>
              <a:t>"&gt;</a:t>
            </a:r>
          </a:p>
          <a:p>
            <a:r>
              <a:rPr lang="en-US" dirty="0" smtClean="0"/>
              <a:t>              function </a:t>
            </a:r>
            <a:r>
              <a:rPr lang="en-US" dirty="0" err="1"/>
              <a:t>showValue</a:t>
            </a:r>
            <a:r>
              <a:rPr lang="en-US" dirty="0"/>
              <a:t>(</a:t>
            </a:r>
            <a:r>
              <a:rPr lang="en-US" dirty="0" err="1"/>
              <a:t>newValue</a:t>
            </a:r>
            <a:r>
              <a:rPr lang="en-US" dirty="0"/>
              <a:t>, daily){</a:t>
            </a:r>
          </a:p>
          <a:p>
            <a:r>
              <a:rPr lang="en-US" dirty="0"/>
              <a:t>	</a:t>
            </a:r>
            <a:r>
              <a:rPr lang="en-US" dirty="0" smtClean="0"/>
              <a:t>    </a:t>
            </a:r>
            <a:r>
              <a:rPr lang="en-US" dirty="0" err="1" smtClean="0"/>
              <a:t>document.getElementById</a:t>
            </a:r>
            <a:r>
              <a:rPr lang="en-US" dirty="0"/>
              <a:t>(daily).</a:t>
            </a:r>
            <a:r>
              <a:rPr lang="en-US" dirty="0" err="1"/>
              <a:t>innerHTML</a:t>
            </a:r>
            <a:r>
              <a:rPr lang="en-US" dirty="0"/>
              <a:t>=</a:t>
            </a:r>
            <a:r>
              <a:rPr lang="en-US" dirty="0" err="1"/>
              <a:t>newValue</a:t>
            </a:r>
            <a:r>
              <a:rPr lang="en-US" dirty="0"/>
              <a:t>;</a:t>
            </a:r>
            <a:r>
              <a:rPr lang="en-US" dirty="0" smtClean="0"/>
              <a:t>}</a:t>
            </a:r>
          </a:p>
          <a:p>
            <a:r>
              <a:rPr lang="en-US" dirty="0"/>
              <a:t> </a:t>
            </a:r>
            <a:r>
              <a:rPr lang="en-US" dirty="0" smtClean="0"/>
              <a:t>      </a:t>
            </a:r>
            <a:r>
              <a:rPr lang="en-US" dirty="0"/>
              <a:t>&lt;/script&gt; </a:t>
            </a:r>
            <a:endParaRPr lang="en-US" dirty="0" smtClean="0"/>
          </a:p>
          <a:p>
            <a:r>
              <a:rPr lang="en-US" dirty="0" smtClean="0"/>
              <a:t>=========================================================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4241552"/>
            <a:ext cx="91440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	 &lt;</a:t>
            </a:r>
            <a:r>
              <a:rPr lang="en-US" dirty="0"/>
              <a:t>!-- Required JavaScript --&gt;</a:t>
            </a:r>
          </a:p>
          <a:p>
            <a:r>
              <a:rPr lang="en-US" dirty="0"/>
              <a:t>	&lt;script type="text/</a:t>
            </a:r>
            <a:r>
              <a:rPr lang="en-US" dirty="0" err="1"/>
              <a:t>javascript</a:t>
            </a:r>
            <a:r>
              <a:rPr lang="en-US" dirty="0"/>
              <a:t>" </a:t>
            </a:r>
            <a:r>
              <a:rPr lang="en-US" dirty="0" err="1"/>
              <a:t>src</a:t>
            </a:r>
            <a:r>
              <a:rPr lang="en-US" dirty="0"/>
              <a:t>="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main.js</a:t>
            </a:r>
            <a:r>
              <a:rPr lang="en-US" dirty="0"/>
              <a:t>"&gt;&lt;/script&gt;</a:t>
            </a:r>
          </a:p>
          <a:p>
            <a:r>
              <a:rPr lang="en-US" dirty="0"/>
              <a:t>	&lt;script type="text/</a:t>
            </a:r>
            <a:r>
              <a:rPr lang="en-US" dirty="0" err="1"/>
              <a:t>javascript</a:t>
            </a:r>
            <a:r>
              <a:rPr lang="en-US" dirty="0"/>
              <a:t>" </a:t>
            </a:r>
            <a:r>
              <a:rPr lang="en-US" dirty="0" err="1"/>
              <a:t>src</a:t>
            </a:r>
            <a:r>
              <a:rPr lang="en-US" dirty="0"/>
              <a:t>="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json.js</a:t>
            </a:r>
            <a:r>
              <a:rPr lang="en-US" dirty="0"/>
              <a:t>"&gt;&lt;/script&gt;</a:t>
            </a:r>
          </a:p>
          <a:p>
            <a:r>
              <a:rPr lang="en-US" dirty="0"/>
              <a:t>	&lt;script type="text/</a:t>
            </a:r>
            <a:r>
              <a:rPr lang="en-US" dirty="0" err="1"/>
              <a:t>javascript</a:t>
            </a:r>
            <a:r>
              <a:rPr lang="en-US" dirty="0"/>
              <a:t>"&gt;</a:t>
            </a:r>
          </a:p>
          <a:p>
            <a:r>
              <a:rPr lang="en-US" dirty="0"/>
              <a:t>	</a:t>
            </a:r>
            <a:r>
              <a:rPr lang="en-US" dirty="0" smtClean="0"/>
              <a:t>       function </a:t>
            </a:r>
            <a:r>
              <a:rPr lang="en-US" dirty="0" err="1"/>
              <a:t>setbg</a:t>
            </a:r>
            <a:r>
              <a:rPr lang="en-US" dirty="0"/>
              <a:t>(color) {</a:t>
            </a:r>
          </a:p>
          <a:p>
            <a:r>
              <a:rPr lang="en-US" dirty="0"/>
              <a:t>	</a:t>
            </a:r>
            <a:r>
              <a:rPr lang="en-US" dirty="0" smtClean="0"/>
              <a:t>             </a:t>
            </a:r>
            <a:r>
              <a:rPr lang="en-US" dirty="0" err="1" smtClean="0"/>
              <a:t>document.getElementById</a:t>
            </a:r>
            <a:r>
              <a:rPr lang="en-US" dirty="0"/>
              <a:t>("</a:t>
            </a:r>
            <a:r>
              <a:rPr lang="en-US" dirty="0" err="1"/>
              <a:t>rComments</a:t>
            </a:r>
            <a:r>
              <a:rPr lang="en-US" dirty="0"/>
              <a:t>").</a:t>
            </a:r>
            <a:r>
              <a:rPr lang="en-US" dirty="0" err="1"/>
              <a:t>style.background</a:t>
            </a:r>
            <a:r>
              <a:rPr lang="en-US" dirty="0"/>
              <a:t>=</a:t>
            </a:r>
            <a:r>
              <a:rPr lang="en-US" dirty="0" smtClean="0"/>
              <a:t>color}</a:t>
            </a:r>
            <a:endParaRPr lang="en-US" dirty="0"/>
          </a:p>
          <a:p>
            <a:r>
              <a:rPr lang="en-US" dirty="0"/>
              <a:t>	&lt;/script&gt;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618947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90"/>
                </a:solidFill>
              </a:rPr>
              <a:t>Is something wrong here?</a:t>
            </a:r>
            <a:endParaRPr lang="en-US" sz="36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532405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001044"/>
            <a:ext cx="9144000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&lt;!--update the input field that shows the slider value with the current slider value--&gt;</a:t>
            </a:r>
          </a:p>
          <a:p>
            <a:r>
              <a:rPr lang="en-US" dirty="0" smtClean="0"/>
              <a:t>	&lt;</a:t>
            </a:r>
            <a:r>
              <a:rPr lang="en-US" dirty="0"/>
              <a:t>script type="text/</a:t>
            </a:r>
            <a:r>
              <a:rPr lang="en-US" dirty="0" err="1"/>
              <a:t>javascript</a:t>
            </a:r>
            <a:r>
              <a:rPr lang="en-US" dirty="0"/>
              <a:t>"&gt;</a:t>
            </a:r>
          </a:p>
          <a:p>
            <a:r>
              <a:rPr lang="en-US" dirty="0"/>
              <a:t>	</a:t>
            </a:r>
            <a:r>
              <a:rPr lang="en-US" dirty="0" smtClean="0"/>
              <a:t>        function </a:t>
            </a:r>
            <a:r>
              <a:rPr lang="en-US" dirty="0" err="1"/>
              <a:t>updateTextInput</a:t>
            </a:r>
            <a:r>
              <a:rPr lang="en-US" dirty="0"/>
              <a:t>(</a:t>
            </a:r>
            <a:r>
              <a:rPr lang="en-US" dirty="0" err="1"/>
              <a:t>val</a:t>
            </a:r>
            <a:r>
              <a:rPr lang="en-US" dirty="0"/>
              <a:t>) {</a:t>
            </a:r>
          </a:p>
          <a:p>
            <a:r>
              <a:rPr lang="en-US" dirty="0"/>
              <a:t>		</a:t>
            </a:r>
            <a:r>
              <a:rPr lang="en-US" dirty="0" err="1" smtClean="0"/>
              <a:t>document.getElementById</a:t>
            </a:r>
            <a:r>
              <a:rPr lang="en-US" dirty="0"/>
              <a:t>('</a:t>
            </a:r>
            <a:r>
              <a:rPr lang="en-US" dirty="0" err="1"/>
              <a:t>textInput</a:t>
            </a:r>
            <a:r>
              <a:rPr lang="en-US" dirty="0"/>
              <a:t>').value=</a:t>
            </a:r>
            <a:r>
              <a:rPr lang="en-US" dirty="0" err="1"/>
              <a:t>val</a:t>
            </a:r>
            <a:r>
              <a:rPr lang="en-US" dirty="0" smtClean="0"/>
              <a:t>;}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/script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==========================================================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4060299"/>
            <a:ext cx="9144000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&lt;</a:t>
            </a:r>
            <a:r>
              <a:rPr lang="en-US" dirty="0"/>
              <a:t>a </a:t>
            </a:r>
            <a:r>
              <a:rPr lang="en-US" dirty="0" err="1"/>
              <a:t>href</a:t>
            </a:r>
            <a:r>
              <a:rPr lang="en-US" dirty="0"/>
              <a:t>="#" id=</a:t>
            </a:r>
            <a:r>
              <a:rPr lang="en-US" dirty="0" err="1"/>
              <a:t>aboutButton</a:t>
            </a:r>
            <a:r>
              <a:rPr lang="en-US" dirty="0"/>
              <a:t>&gt;About&lt;/a&gt;</a:t>
            </a:r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script&gt;</a:t>
            </a:r>
          </a:p>
          <a:p>
            <a:r>
              <a:rPr lang="en-US" dirty="0"/>
              <a:t>	</a:t>
            </a:r>
            <a:r>
              <a:rPr lang="en-US" dirty="0" smtClean="0"/>
              <a:t>       $</a:t>
            </a:r>
            <a:r>
              <a:rPr lang="en-US" dirty="0"/>
              <a:t>("#</a:t>
            </a:r>
            <a:r>
              <a:rPr lang="en-US" dirty="0" err="1"/>
              <a:t>aboutButton</a:t>
            </a:r>
            <a:r>
              <a:rPr lang="en-US" dirty="0"/>
              <a:t>").click(function () {</a:t>
            </a:r>
          </a:p>
          <a:p>
            <a:r>
              <a:rPr lang="en-US" dirty="0"/>
              <a:t>	</a:t>
            </a:r>
            <a:r>
              <a:rPr lang="en-US" dirty="0" smtClean="0"/>
              <a:t>       </a:t>
            </a:r>
            <a:r>
              <a:rPr lang="en-US" dirty="0"/>
              <a:t>$("#about").</a:t>
            </a:r>
            <a:r>
              <a:rPr lang="en-US" dirty="0" err="1"/>
              <a:t>slideToggle</a:t>
            </a:r>
            <a:r>
              <a:rPr lang="en-US" dirty="0"/>
              <a:t>("slow")</a:t>
            </a:r>
            <a:r>
              <a:rPr lang="en-US" dirty="0" smtClean="0"/>
              <a:t>;}</a:t>
            </a:r>
            <a:r>
              <a:rPr lang="en-US" dirty="0"/>
              <a:t>);</a:t>
            </a:r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/script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==========================================================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747316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90"/>
                </a:solidFill>
              </a:rPr>
              <a:t>Is something wrong here?</a:t>
            </a:r>
            <a:endParaRPr lang="en-US" sz="36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6000059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6700" y="2041842"/>
            <a:ext cx="88773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script </a:t>
            </a:r>
            <a:r>
              <a:rPr lang="en-US" dirty="0" err="1"/>
              <a:t>src</a:t>
            </a:r>
            <a:r>
              <a:rPr lang="en-US" dirty="0"/>
              <a:t>="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json.js</a:t>
            </a:r>
            <a:r>
              <a:rPr lang="en-US" dirty="0"/>
              <a:t>" type="text/</a:t>
            </a:r>
            <a:r>
              <a:rPr lang="en-US" dirty="0" err="1"/>
              <a:t>javascript</a:t>
            </a:r>
            <a:r>
              <a:rPr lang="en-US" dirty="0"/>
              <a:t>"&gt;&lt;/script&gt;</a:t>
            </a:r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script </a:t>
            </a:r>
            <a:r>
              <a:rPr lang="en-US" dirty="0" err="1"/>
              <a:t>src</a:t>
            </a:r>
            <a:r>
              <a:rPr lang="en-US" dirty="0"/>
              <a:t>="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main.js</a:t>
            </a:r>
            <a:r>
              <a:rPr lang="en-US" dirty="0"/>
              <a:t>" type="text/</a:t>
            </a:r>
            <a:r>
              <a:rPr lang="en-US" dirty="0" err="1"/>
              <a:t>javascript</a:t>
            </a:r>
            <a:r>
              <a:rPr lang="en-US" dirty="0"/>
              <a:t>"&gt;&lt;/script&gt;</a:t>
            </a:r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script type="text/</a:t>
            </a:r>
            <a:r>
              <a:rPr lang="en-US" dirty="0" err="1"/>
              <a:t>javascript</a:t>
            </a:r>
            <a:r>
              <a:rPr lang="en-US" dirty="0"/>
              <a:t>"&gt;</a:t>
            </a:r>
          </a:p>
          <a:p>
            <a:r>
              <a:rPr lang="en-US" dirty="0"/>
              <a:t>  </a:t>
            </a:r>
            <a:r>
              <a:rPr lang="en-US" dirty="0" smtClean="0"/>
              <a:t>                      </a:t>
            </a: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datefield</a:t>
            </a:r>
            <a:r>
              <a:rPr lang="en-US" dirty="0"/>
              <a:t>=</a:t>
            </a:r>
            <a:r>
              <a:rPr lang="en-US" dirty="0" err="1"/>
              <a:t>document.createElement</a:t>
            </a:r>
            <a:r>
              <a:rPr lang="en-US" dirty="0"/>
              <a:t>("input")</a:t>
            </a:r>
          </a:p>
          <a:p>
            <a:r>
              <a:rPr lang="en-US" dirty="0"/>
              <a:t>  </a:t>
            </a:r>
            <a:r>
              <a:rPr lang="en-US" dirty="0" smtClean="0"/>
              <a:t>                             </a:t>
            </a:r>
            <a:r>
              <a:rPr lang="en-US" dirty="0" err="1"/>
              <a:t>datefield.setAttribute</a:t>
            </a:r>
            <a:r>
              <a:rPr lang="en-US" dirty="0"/>
              <a:t>("type", "date")</a:t>
            </a:r>
          </a:p>
          <a:p>
            <a:r>
              <a:rPr lang="en-US" dirty="0"/>
              <a:t>   </a:t>
            </a:r>
            <a:r>
              <a:rPr lang="en-US" dirty="0" smtClean="0"/>
              <a:t>               if </a:t>
            </a:r>
            <a:r>
              <a:rPr lang="en-US" dirty="0"/>
              <a:t>(</a:t>
            </a:r>
            <a:r>
              <a:rPr lang="en-US" dirty="0" err="1"/>
              <a:t>datefield.type</a:t>
            </a:r>
            <a:r>
              <a:rPr lang="en-US" dirty="0"/>
              <a:t>!="date"){ //if browser doesn't support input type="date", load files for </a:t>
            </a:r>
            <a:r>
              <a:rPr lang="en-US" dirty="0" err="1"/>
              <a:t>jQuery</a:t>
            </a:r>
            <a:r>
              <a:rPr lang="en-US" dirty="0"/>
              <a:t> UI Date Picker</a:t>
            </a:r>
          </a:p>
          <a:p>
            <a:r>
              <a:rPr lang="en-US" dirty="0"/>
              <a:t>      </a:t>
            </a:r>
            <a:r>
              <a:rPr lang="en-US" dirty="0" smtClean="0"/>
              <a:t>                </a:t>
            </a:r>
            <a:r>
              <a:rPr lang="en-US" dirty="0" err="1"/>
              <a:t>document.write</a:t>
            </a:r>
            <a:r>
              <a:rPr lang="en-US" dirty="0"/>
              <a:t>('&lt;link </a:t>
            </a:r>
            <a:r>
              <a:rPr lang="en-US" dirty="0" err="1"/>
              <a:t>href</a:t>
            </a:r>
            <a:r>
              <a:rPr lang="en-US" dirty="0"/>
              <a:t>="http://</a:t>
            </a:r>
            <a:r>
              <a:rPr lang="en-US" dirty="0" err="1"/>
              <a:t>code.jquery.com</a:t>
            </a:r>
            <a:r>
              <a:rPr lang="en-US" dirty="0"/>
              <a:t>/</a:t>
            </a:r>
            <a:r>
              <a:rPr lang="en-US" dirty="0" err="1"/>
              <a:t>ui</a:t>
            </a:r>
            <a:r>
              <a:rPr lang="en-US" dirty="0"/>
              <a:t>/1.9.0/themes/base/</a:t>
            </a:r>
            <a:r>
              <a:rPr lang="en-US" dirty="0" err="1"/>
              <a:t>jquery-ui.css</a:t>
            </a:r>
            <a:r>
              <a:rPr lang="en-US" dirty="0"/>
              <a:t>" </a:t>
            </a:r>
            <a:r>
              <a:rPr lang="en-US" dirty="0" err="1"/>
              <a:t>rel</a:t>
            </a:r>
            <a:r>
              <a:rPr lang="en-US" dirty="0"/>
              <a:t>="</a:t>
            </a:r>
            <a:r>
              <a:rPr lang="en-US" dirty="0" err="1"/>
              <a:t>stylesheet</a:t>
            </a:r>
            <a:r>
              <a:rPr lang="en-US" dirty="0"/>
              <a:t>" type="text/</a:t>
            </a:r>
            <a:r>
              <a:rPr lang="en-US" dirty="0" err="1"/>
              <a:t>css</a:t>
            </a:r>
            <a:r>
              <a:rPr lang="en-US" dirty="0"/>
              <a:t>" /&gt;\n')</a:t>
            </a:r>
          </a:p>
          <a:p>
            <a:r>
              <a:rPr lang="en-US" dirty="0"/>
              <a:t>       </a:t>
            </a:r>
            <a:r>
              <a:rPr lang="en-US" dirty="0" smtClean="0"/>
              <a:t>               </a:t>
            </a:r>
            <a:r>
              <a:rPr lang="en-US" dirty="0" err="1"/>
              <a:t>document.write</a:t>
            </a:r>
            <a:r>
              <a:rPr lang="en-US" dirty="0"/>
              <a:t>('&lt;script </a:t>
            </a:r>
            <a:r>
              <a:rPr lang="en-US" dirty="0" err="1"/>
              <a:t>src</a:t>
            </a:r>
            <a:r>
              <a:rPr lang="en-US" dirty="0"/>
              <a:t>="http://</a:t>
            </a:r>
            <a:r>
              <a:rPr lang="en-US" dirty="0" err="1"/>
              <a:t>ajax.googleapis.com</a:t>
            </a:r>
            <a:r>
              <a:rPr lang="en-US" dirty="0"/>
              <a:t>/</a:t>
            </a:r>
            <a:r>
              <a:rPr lang="en-US" dirty="0" err="1"/>
              <a:t>ajax</a:t>
            </a:r>
            <a:r>
              <a:rPr lang="en-US" dirty="0"/>
              <a:t>/libs/</a:t>
            </a:r>
            <a:r>
              <a:rPr lang="en-US" dirty="0" err="1"/>
              <a:t>jquery</a:t>
            </a:r>
            <a:r>
              <a:rPr lang="en-US" dirty="0"/>
              <a:t>/1.4/</a:t>
            </a:r>
            <a:r>
              <a:rPr lang="en-US" dirty="0" err="1"/>
              <a:t>jquery.min.js</a:t>
            </a:r>
            <a:r>
              <a:rPr lang="en-US" dirty="0"/>
              <a:t>"&gt;&lt;\/script&gt;\n')</a:t>
            </a:r>
          </a:p>
          <a:p>
            <a:r>
              <a:rPr lang="en-US" dirty="0"/>
              <a:t>       </a:t>
            </a:r>
            <a:r>
              <a:rPr lang="en-US" dirty="0" smtClean="0"/>
              <a:t>              </a:t>
            </a:r>
            <a:r>
              <a:rPr lang="en-US" dirty="0" err="1"/>
              <a:t>document.write</a:t>
            </a:r>
            <a:r>
              <a:rPr lang="en-US" dirty="0"/>
              <a:t>('&lt;script </a:t>
            </a:r>
            <a:r>
              <a:rPr lang="en-US" dirty="0" err="1"/>
              <a:t>src</a:t>
            </a:r>
            <a:r>
              <a:rPr lang="en-US" dirty="0"/>
              <a:t>="http://</a:t>
            </a:r>
            <a:r>
              <a:rPr lang="en-US" dirty="0" err="1"/>
              <a:t>ajax.googleapis.com</a:t>
            </a:r>
            <a:r>
              <a:rPr lang="en-US" dirty="0"/>
              <a:t>/</a:t>
            </a:r>
            <a:r>
              <a:rPr lang="en-US" dirty="0" err="1"/>
              <a:t>ajax</a:t>
            </a:r>
            <a:r>
              <a:rPr lang="en-US" dirty="0"/>
              <a:t>/libs/</a:t>
            </a:r>
            <a:r>
              <a:rPr lang="en-US" dirty="0" err="1"/>
              <a:t>jqueryui</a:t>
            </a:r>
            <a:r>
              <a:rPr lang="en-US" dirty="0"/>
              <a:t>/1.8/</a:t>
            </a:r>
            <a:r>
              <a:rPr lang="en-US" dirty="0" err="1"/>
              <a:t>jquery-ui.min.js</a:t>
            </a:r>
            <a:r>
              <a:rPr lang="en-US" dirty="0"/>
              <a:t>"&gt;&lt;\/script&gt;\</a:t>
            </a:r>
            <a:r>
              <a:rPr lang="en-US" dirty="0" smtClean="0"/>
              <a:t>n’)}</a:t>
            </a:r>
            <a:endParaRPr lang="en-US" dirty="0"/>
          </a:p>
          <a:p>
            <a:r>
              <a:rPr lang="en-US" dirty="0" smtClean="0"/>
              <a:t>              &lt;</a:t>
            </a:r>
            <a:r>
              <a:rPr lang="en-US" dirty="0"/>
              <a:t>/script</a:t>
            </a:r>
            <a:r>
              <a:rPr lang="en-US" dirty="0" smtClean="0"/>
              <a:t>&gt;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721916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90"/>
                </a:solidFill>
              </a:rPr>
              <a:t>Is something wrong here?</a:t>
            </a:r>
            <a:endParaRPr lang="en-US" sz="36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540033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800" y="2336800"/>
            <a:ext cx="6642100" cy="32512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Send an email to me that explains the difference between HELPING someone debug and CHEATING.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6649556"/>
      </p:ext>
    </p:extLst>
  </p:cSld>
  <p:clrMapOvr>
    <a:masterClrMapping/>
  </p:clrMapOvr>
  <p:transition xmlns:p14="http://schemas.microsoft.com/office/powerpoint/2010/main" spd="med"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39752" y="5157192"/>
            <a:ext cx="43971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>
                <a:solidFill>
                  <a:srgbClr val="000090"/>
                </a:solidFill>
              </a:rPr>
              <a:t>Happy Coding!</a:t>
            </a:r>
            <a:endParaRPr lang="en-US" sz="5400" b="1" dirty="0">
              <a:solidFill>
                <a:srgbClr val="00009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274638"/>
            <a:ext cx="8724900" cy="1143000"/>
          </a:xfrm>
        </p:spPr>
        <p:txBody>
          <a:bodyPr>
            <a:normAutofit/>
          </a:bodyPr>
          <a:lstStyle/>
          <a:p>
            <a:r>
              <a:rPr lang="en-US" dirty="0"/>
              <a:t>What I saw in Project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943100"/>
            <a:ext cx="8001000" cy="4622800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Clear Entry Points – the only ones who didn’t have this were also missing the Feature.</a:t>
            </a:r>
          </a:p>
          <a:p>
            <a:r>
              <a:rPr lang="en-US" sz="3200" dirty="0" smtClean="0"/>
              <a:t>Titled Sections – accomplished by: </a:t>
            </a:r>
          </a:p>
          <a:p>
            <a:pPr lvl="1"/>
            <a:r>
              <a:rPr lang="en-US" sz="3000" dirty="0" smtClean="0"/>
              <a:t>implementing the Feature, </a:t>
            </a:r>
          </a:p>
          <a:p>
            <a:pPr lvl="1"/>
            <a:r>
              <a:rPr lang="en-US" sz="3000" dirty="0" smtClean="0"/>
              <a:t>using a placeholder in the Search field</a:t>
            </a:r>
          </a:p>
          <a:p>
            <a:pPr lvl="1"/>
            <a:r>
              <a:rPr lang="en-US" sz="3000" dirty="0"/>
              <a:t>p</a:t>
            </a:r>
            <a:r>
              <a:rPr lang="en-US" sz="3000" dirty="0" smtClean="0"/>
              <a:t>lacing the words “Browse by”… above the Browse section.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03187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274638"/>
            <a:ext cx="8724900" cy="1143000"/>
          </a:xfrm>
        </p:spPr>
        <p:txBody>
          <a:bodyPr>
            <a:normAutofit/>
          </a:bodyPr>
          <a:lstStyle/>
          <a:p>
            <a:r>
              <a:rPr lang="en-US" dirty="0"/>
              <a:t>What I saw in Project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943100"/>
            <a:ext cx="8001000" cy="4622800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List </a:t>
            </a:r>
            <a:r>
              <a:rPr lang="en-US" sz="3200" dirty="0" smtClean="0"/>
              <a:t>of Items – remember that each item MUST have a different name</a:t>
            </a:r>
            <a:r>
              <a:rPr lang="en-US" sz="3200" dirty="0" smtClean="0"/>
              <a:t>. Some of you only had 1 or 2; you WILL lose points EVERY week for not having this.</a:t>
            </a:r>
          </a:p>
          <a:p>
            <a:r>
              <a:rPr lang="en-US" sz="3200" dirty="0" smtClean="0"/>
              <a:t>Problems with the CRUD:</a:t>
            </a:r>
          </a:p>
          <a:p>
            <a:pPr lvl="1"/>
            <a:r>
              <a:rPr lang="en-US" sz="3000" dirty="0" smtClean="0"/>
              <a:t>A couple do not validate </a:t>
            </a:r>
          </a:p>
          <a:p>
            <a:pPr lvl="1"/>
            <a:r>
              <a:rPr lang="en-US" sz="3000" dirty="0" smtClean="0"/>
              <a:t>A couple do not Save to Local Storage</a:t>
            </a:r>
          </a:p>
          <a:p>
            <a:pPr lvl="1"/>
            <a:r>
              <a:rPr lang="en-US" sz="3000" dirty="0" smtClean="0"/>
              <a:t>EDIT</a:t>
            </a:r>
          </a:p>
          <a:p>
            <a:pPr marL="457200" lvl="1" indent="0">
              <a:buNone/>
            </a:pPr>
            <a:endParaRPr lang="en-US" sz="30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847402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274638"/>
            <a:ext cx="8724900" cy="1143000"/>
          </a:xfrm>
        </p:spPr>
        <p:txBody>
          <a:bodyPr>
            <a:normAutofit/>
          </a:bodyPr>
          <a:lstStyle/>
          <a:p>
            <a:r>
              <a:rPr lang="en-US" dirty="0"/>
              <a:t>What I saw in Project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943100"/>
            <a:ext cx="8001000" cy="46228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Failure to complete Project Video:</a:t>
            </a:r>
          </a:p>
          <a:p>
            <a:pPr lvl="1"/>
            <a:r>
              <a:rPr lang="en-US" sz="3000" dirty="0" smtClean="0"/>
              <a:t>3% of grade is a 0</a:t>
            </a:r>
          </a:p>
          <a:p>
            <a:pPr lvl="1"/>
            <a:r>
              <a:rPr lang="en-US" sz="3000" dirty="0" smtClean="0"/>
              <a:t>25% deduction to GPS</a:t>
            </a:r>
          </a:p>
          <a:p>
            <a:pPr lvl="1"/>
            <a:r>
              <a:rPr lang="en-US" sz="3000" dirty="0" smtClean="0"/>
              <a:t>Project grade starts at 85</a:t>
            </a:r>
          </a:p>
          <a:p>
            <a:pPr marL="457200" lvl="1" indent="0">
              <a:buNone/>
            </a:pPr>
            <a:endParaRPr lang="en-US" sz="30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781147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274638"/>
            <a:ext cx="8724900" cy="1143000"/>
          </a:xfrm>
        </p:spPr>
        <p:txBody>
          <a:bodyPr>
            <a:normAutofit/>
          </a:bodyPr>
          <a:lstStyle/>
          <a:p>
            <a:r>
              <a:rPr lang="en-US" dirty="0"/>
              <a:t>What I saw in Project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943100"/>
            <a:ext cx="8001000" cy="46228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Failure to complete Discussion Video:</a:t>
            </a:r>
          </a:p>
          <a:p>
            <a:pPr lvl="1"/>
            <a:r>
              <a:rPr lang="en-US" sz="3000" dirty="0" smtClean="0"/>
              <a:t>1% of grade is a 0</a:t>
            </a:r>
          </a:p>
          <a:p>
            <a:pPr lvl="1"/>
            <a:r>
              <a:rPr lang="en-US" sz="3000" dirty="0"/>
              <a:t>1</a:t>
            </a:r>
            <a:r>
              <a:rPr lang="en-US" sz="3000" dirty="0" smtClean="0"/>
              <a:t>5% deduction to GPS</a:t>
            </a:r>
          </a:p>
          <a:p>
            <a:r>
              <a:rPr lang="en-US" sz="3200" dirty="0"/>
              <a:t>Failure to complete Discussion </a:t>
            </a:r>
            <a:r>
              <a:rPr lang="en-US" sz="3200" dirty="0" smtClean="0"/>
              <a:t>Responses:</a:t>
            </a:r>
            <a:endParaRPr lang="en-US" sz="3200" dirty="0"/>
          </a:p>
          <a:p>
            <a:pPr lvl="1"/>
            <a:r>
              <a:rPr lang="en-US" sz="3000" dirty="0"/>
              <a:t>1% of grade is a 0</a:t>
            </a:r>
          </a:p>
          <a:p>
            <a:pPr lvl="1"/>
            <a:r>
              <a:rPr lang="en-US" sz="3000" dirty="0" smtClean="0"/>
              <a:t>10% </a:t>
            </a:r>
            <a:r>
              <a:rPr lang="en-US" sz="3000" dirty="0"/>
              <a:t>deduction to GPS</a:t>
            </a:r>
          </a:p>
          <a:p>
            <a:pPr lvl="1"/>
            <a:endParaRPr lang="en-US" sz="3000" dirty="0"/>
          </a:p>
          <a:p>
            <a:pPr lvl="1"/>
            <a:endParaRPr lang="en-US" sz="30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43801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Travelogue">
  <a:themeElements>
    <a:clrScheme name="Travelogue">
      <a:dk1>
        <a:sysClr val="windowText" lastClr="000000"/>
      </a:dk1>
      <a:lt1>
        <a:srgbClr val="EAC968"/>
      </a:lt1>
      <a:dk2>
        <a:srgbClr val="2A2515"/>
      </a:dk2>
      <a:lt2>
        <a:srgbClr val="82682C"/>
      </a:lt2>
      <a:accent1>
        <a:srgbClr val="B74D21"/>
      </a:accent1>
      <a:accent2>
        <a:srgbClr val="A32323"/>
      </a:accent2>
      <a:accent3>
        <a:srgbClr val="4576A3"/>
      </a:accent3>
      <a:accent4>
        <a:srgbClr val="615D9A"/>
      </a:accent4>
      <a:accent5>
        <a:srgbClr val="67924B"/>
      </a:accent5>
      <a:accent6>
        <a:srgbClr val="BF7B1B"/>
      </a:accent6>
      <a:hlink>
        <a:srgbClr val="99350B"/>
      </a:hlink>
      <a:folHlink>
        <a:srgbClr val="785140"/>
      </a:folHlink>
    </a:clrScheme>
    <a:fontScheme name="Travelogue">
      <a:majorFont>
        <a:latin typeface="Calisto MT"/>
        <a:ea typeface=""/>
        <a:cs typeface=""/>
        <a:font script="Jpan" typeface="ＭＳ 明朝"/>
      </a:majorFont>
      <a:minorFont>
        <a:latin typeface="Calisto MT"/>
        <a:ea typeface=""/>
        <a:cs typeface=""/>
        <a:font script="Jpan" typeface="ＭＳ 明朝"/>
      </a:minorFont>
    </a:fontScheme>
    <a:fmtScheme name="Travelogu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130000"/>
              </a:schemeClr>
              <a:schemeClr val="phClr">
                <a:tint val="80000"/>
                <a:satMod val="150000"/>
              </a:schemeClr>
            </a:duotone>
          </a:blip>
          <a:tile tx="0" ty="0" sx="50000" sy="5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20000"/>
                <a:satMod val="130000"/>
              </a:schemeClr>
              <a:schemeClr val="phClr">
                <a:tint val="80000"/>
                <a:satMod val="150000"/>
              </a:schemeClr>
            </a:duotone>
          </a:blip>
          <a:tile tx="0" ty="0" sx="50000" sy="50000" flip="none" algn="tl"/>
        </a:blip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6600000" sx="102000" sy="102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88900" dist="63500" dir="2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sunset" dir="t">
              <a:rot lat="0" lon="0" rev="4200000"/>
            </a:lightRig>
          </a:scene3d>
          <a:sp3d>
            <a:bevelT w="635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0000"/>
                <a:hueMod val="85000"/>
                <a:satMod val="300000"/>
                <a:lumMod val="100000"/>
              </a:schemeClr>
            </a:gs>
            <a:gs pos="40000">
              <a:schemeClr val="phClr">
                <a:tint val="45000"/>
                <a:shade val="99000"/>
                <a:hueMod val="95000"/>
                <a:satMod val="300000"/>
                <a:lumMod val="100000"/>
              </a:schemeClr>
            </a:gs>
            <a:gs pos="100000">
              <a:schemeClr val="phClr">
                <a:shade val="20000"/>
                <a:hueMod val="95000"/>
                <a:satMod val="255000"/>
                <a:lumMod val="100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70000"/>
                <a:satMod val="2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ravelogue">
  <a:themeElements>
    <a:clrScheme name="Travelogue">
      <a:dk1>
        <a:sysClr val="windowText" lastClr="000000"/>
      </a:dk1>
      <a:lt1>
        <a:srgbClr val="EAC968"/>
      </a:lt1>
      <a:dk2>
        <a:srgbClr val="2A2515"/>
      </a:dk2>
      <a:lt2>
        <a:srgbClr val="82682C"/>
      </a:lt2>
      <a:accent1>
        <a:srgbClr val="B74D21"/>
      </a:accent1>
      <a:accent2>
        <a:srgbClr val="A32323"/>
      </a:accent2>
      <a:accent3>
        <a:srgbClr val="4576A3"/>
      </a:accent3>
      <a:accent4>
        <a:srgbClr val="615D9A"/>
      </a:accent4>
      <a:accent5>
        <a:srgbClr val="67924B"/>
      </a:accent5>
      <a:accent6>
        <a:srgbClr val="BF7B1B"/>
      </a:accent6>
      <a:hlink>
        <a:srgbClr val="99350B"/>
      </a:hlink>
      <a:folHlink>
        <a:srgbClr val="785140"/>
      </a:folHlink>
    </a:clrScheme>
    <a:fontScheme name="Travelogue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Travelogu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130000"/>
              </a:schemeClr>
              <a:schemeClr val="phClr">
                <a:tint val="80000"/>
                <a:satMod val="150000"/>
              </a:schemeClr>
            </a:duotone>
          </a:blip>
          <a:tile tx="0" ty="0" sx="50000" sy="5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20000"/>
                <a:satMod val="130000"/>
              </a:schemeClr>
              <a:schemeClr val="phClr">
                <a:tint val="80000"/>
                <a:satMod val="150000"/>
              </a:schemeClr>
            </a:duotone>
          </a:blip>
          <a:tile tx="0" ty="0" sx="50000" sy="50000" flip="none" algn="tl"/>
        </a:blip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6600000" sx="102000" sy="102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88900" dist="63500" dir="2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sunset" dir="t">
              <a:rot lat="0" lon="0" rev="4200000"/>
            </a:lightRig>
          </a:scene3d>
          <a:sp3d>
            <a:bevelT w="635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0000"/>
                <a:hueMod val="85000"/>
                <a:satMod val="300000"/>
                <a:lumMod val="100000"/>
              </a:schemeClr>
            </a:gs>
            <a:gs pos="40000">
              <a:schemeClr val="phClr">
                <a:tint val="45000"/>
                <a:shade val="99000"/>
                <a:hueMod val="95000"/>
                <a:satMod val="300000"/>
                <a:lumMod val="100000"/>
              </a:schemeClr>
            </a:gs>
            <a:gs pos="100000">
              <a:schemeClr val="phClr">
                <a:shade val="20000"/>
                <a:hueMod val="95000"/>
                <a:satMod val="255000"/>
                <a:lumMod val="100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70000"/>
                <a:satMod val="2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Travelogue.thmx</Template>
  <TotalTime>1893</TotalTime>
  <Words>1883</Words>
  <Application>Microsoft Macintosh PowerPoint</Application>
  <PresentationFormat>On-screen Show (4:3)</PresentationFormat>
  <Paragraphs>333</Paragraphs>
  <Slides>54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54</vt:i4>
      </vt:variant>
    </vt:vector>
  </HeadingPairs>
  <TitlesOfParts>
    <vt:vector size="56" baseType="lpstr">
      <vt:lpstr>Travelogue</vt:lpstr>
      <vt:lpstr>1_Travelogue</vt:lpstr>
      <vt:lpstr>Week 2  GoToTraining</vt:lpstr>
      <vt:lpstr>Topics</vt:lpstr>
      <vt:lpstr>Contact Information</vt:lpstr>
      <vt:lpstr>What I saw in Project 1</vt:lpstr>
      <vt:lpstr>What I saw in Project 1</vt:lpstr>
      <vt:lpstr>What I saw in Project 1</vt:lpstr>
      <vt:lpstr>What I saw in Project 1</vt:lpstr>
      <vt:lpstr>What I saw in Project 1</vt:lpstr>
      <vt:lpstr>What I saw in Project 1</vt:lpstr>
      <vt:lpstr>What I saw in Project 1</vt:lpstr>
      <vt:lpstr>What I saw in Project 1</vt:lpstr>
      <vt:lpstr>Things I saw in Project 1</vt:lpstr>
      <vt:lpstr>Things I saw in Project 1</vt:lpstr>
      <vt:lpstr>Things I saw in Project 1</vt:lpstr>
      <vt:lpstr>Things I saw in Project 1</vt:lpstr>
      <vt:lpstr>More Things I saw in Project 1 </vt:lpstr>
      <vt:lpstr>Project 2</vt:lpstr>
      <vt:lpstr>Project 2 - Rubric</vt:lpstr>
      <vt:lpstr>Required</vt:lpstr>
      <vt:lpstr>“BRONZE App”</vt:lpstr>
      <vt:lpstr>jQuery Mobile (JQM)</vt:lpstr>
      <vt:lpstr>Benefits</vt:lpstr>
      <vt:lpstr>Project 2 Requirements</vt:lpstr>
      <vt:lpstr>Project 2 Requirements</vt:lpstr>
      <vt:lpstr>Project 2 Requirements</vt:lpstr>
      <vt:lpstr>Navbar</vt:lpstr>
      <vt:lpstr>Example of ABOUT of INFO Page</vt:lpstr>
      <vt:lpstr>Project 2 Requirements</vt:lpstr>
      <vt:lpstr>One-Window Drilldown</vt:lpstr>
      <vt:lpstr>List Inlay</vt:lpstr>
      <vt:lpstr>Infinite List – NOT required</vt:lpstr>
      <vt:lpstr>Project 2 Requirements</vt:lpstr>
      <vt:lpstr>Thumbnail Grid</vt:lpstr>
      <vt:lpstr>Thumbnail Grid</vt:lpstr>
      <vt:lpstr>Thumbnail and Text List</vt:lpstr>
      <vt:lpstr>Project 2 Requirements</vt:lpstr>
      <vt:lpstr>News Stream</vt:lpstr>
      <vt:lpstr>News Stream</vt:lpstr>
      <vt:lpstr>DO NOT ADD JQM to:</vt:lpstr>
      <vt:lpstr>Lessons Learned</vt:lpstr>
      <vt:lpstr>Deliverables</vt:lpstr>
      <vt:lpstr>Project 2 - Rubric</vt:lpstr>
      <vt:lpstr>Deliverables</vt:lpstr>
      <vt:lpstr>PowerPoint Presentation</vt:lpstr>
      <vt:lpstr>What’s coming up?  Project 3</vt:lpstr>
      <vt:lpstr>What’s coming up?  Project 3</vt:lpstr>
      <vt:lpstr>Do we see anything  wrong with this?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Mini Assignment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2 Wimba</dc:title>
  <dc:creator>Robin Alarcon</dc:creator>
  <cp:lastModifiedBy>Full Sail</cp:lastModifiedBy>
  <cp:revision>44</cp:revision>
  <dcterms:created xsi:type="dcterms:W3CDTF">2012-01-12T05:01:56Z</dcterms:created>
  <dcterms:modified xsi:type="dcterms:W3CDTF">2013-02-11T17:28:48Z</dcterms:modified>
</cp:coreProperties>
</file>

<file path=docProps/thumbnail.jpeg>
</file>